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9" r:id="rId5"/>
    <p:sldId id="264" r:id="rId6"/>
    <p:sldId id="265" r:id="rId7"/>
    <p:sldId id="268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025" autoAdjust="0"/>
    <p:restoredTop sz="94660"/>
  </p:normalViewPr>
  <p:slideViewPr>
    <p:cSldViewPr>
      <p:cViewPr>
        <p:scale>
          <a:sx n="100" d="100"/>
          <a:sy n="100" d="100"/>
        </p:scale>
        <p:origin x="-114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C829-AF61-4637-B96B-E94B9754486A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7830-E4DA-4234-BD2F-819B7894EAE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A storm develops just before it produced a tornado near El Reno Okla. just south of Interstate 40 on Friday May 31.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1" y="0"/>
            <a:ext cx="91670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483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C829-AF61-4637-B96B-E94B9754486A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7830-E4DA-4234-BD2F-819B7894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9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C829-AF61-4637-B96B-E94B9754486A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7830-E4DA-4234-BD2F-819B7894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19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2464C-9FD5-3348-8F1F-0B0DC34C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1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C829-AF61-4637-B96B-E94B9754486A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7830-E4DA-4234-BD2F-819B7894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6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C829-AF61-4637-B96B-E94B9754486A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7830-E4DA-4234-BD2F-819B7894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C829-AF61-4637-B96B-E94B9754486A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7830-E4DA-4234-BD2F-819B7894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1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C829-AF61-4637-B96B-E94B9754486A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7830-E4DA-4234-BD2F-819B7894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4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C829-AF61-4637-B96B-E94B9754486A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7830-E4DA-4234-BD2F-819B7894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8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C829-AF61-4637-B96B-E94B9754486A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7830-E4DA-4234-BD2F-819B7894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0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C829-AF61-4637-B96B-E94B9754486A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7830-E4DA-4234-BD2F-819B7894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C829-AF61-4637-B96B-E94B9754486A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7830-E4DA-4234-BD2F-819B7894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2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3C829-AF61-4637-B96B-E94B9754486A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27830-E4DA-4234-BD2F-819B7894EAE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A storm develops just before it produced a tornado near El Reno Okla. just south of Interstate 40 on Friday May 31.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31000"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1" y="0"/>
            <a:ext cx="91670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53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storm develops just before it produced a tornado near El Reno Okla. just south of Interstate 40 on Friday May 3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1" y="0"/>
            <a:ext cx="91670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21954" y="914400"/>
            <a:ext cx="6755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Towards A Weather Ready </a:t>
            </a:r>
            <a:r>
              <a:rPr lang="en-US" sz="2000" b="1" dirty="0" smtClean="0">
                <a:solidFill>
                  <a:schemeClr val="bg1"/>
                </a:solidFill>
              </a:rPr>
              <a:t>Nation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Education, Engagement and Communication on Extreme Weather Events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9091" y="2971800"/>
            <a:ext cx="4572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Shakila Merchant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NOAA-CREST &amp; CREST Institute </a:t>
            </a:r>
          </a:p>
          <a:p>
            <a:pPr algn="ctr"/>
            <a:endParaRPr lang="en-US" b="1" dirty="0" smtClean="0">
              <a:solidFill>
                <a:srgbClr val="FFFF00"/>
              </a:solidFill>
            </a:endParaRPr>
          </a:p>
          <a:p>
            <a:pPr algn="ctr"/>
            <a:endParaRPr lang="en-US" b="1" dirty="0">
              <a:solidFill>
                <a:srgbClr val="FFFF00"/>
              </a:solidFill>
            </a:endParaRPr>
          </a:p>
          <a:p>
            <a:pPr algn="ctr"/>
            <a:endParaRPr lang="en-US" b="1" dirty="0" smtClean="0">
              <a:solidFill>
                <a:srgbClr val="FFFF00"/>
              </a:solidFill>
            </a:endParaRPr>
          </a:p>
          <a:p>
            <a:pPr algn="ctr"/>
            <a:endParaRPr lang="en-US" b="1" dirty="0" smtClean="0">
              <a:solidFill>
                <a:srgbClr val="FFFF00"/>
              </a:solidFill>
            </a:endParaRPr>
          </a:p>
          <a:p>
            <a:pPr algn="ctr"/>
            <a:endParaRPr lang="en-US" b="1" dirty="0" smtClean="0">
              <a:solidFill>
                <a:srgbClr val="FFFF00"/>
              </a:solidFill>
            </a:endParaRPr>
          </a:p>
          <a:p>
            <a:pPr algn="ctr"/>
            <a:endParaRPr lang="en-US" b="1" dirty="0" smtClean="0">
              <a:solidFill>
                <a:srgbClr val="FFFF00"/>
              </a:solidFill>
            </a:endParaRPr>
          </a:p>
          <a:p>
            <a:pPr algn="ctr"/>
            <a:endParaRPr lang="en-US" b="1" dirty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 </a:t>
            </a:r>
            <a:endParaRPr lang="en-US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Education </a:t>
            </a:r>
            <a:r>
              <a:rPr lang="en-US" b="1" dirty="0">
                <a:solidFill>
                  <a:srgbClr val="FFFF00"/>
                </a:solidFill>
              </a:rPr>
              <a:t>and Communication </a:t>
            </a:r>
            <a:r>
              <a:rPr lang="en-US" b="1" dirty="0" smtClean="0">
                <a:solidFill>
                  <a:srgbClr val="FFFF00"/>
                </a:solidFill>
              </a:rPr>
              <a:t>Session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r>
              <a:rPr lang="en-US" b="1" baseline="30000" dirty="0" smtClean="0">
                <a:solidFill>
                  <a:srgbClr val="FFFF00"/>
                </a:solidFill>
              </a:rPr>
              <a:t>th</a:t>
            </a:r>
            <a:r>
              <a:rPr lang="en-US" b="1" dirty="0" smtClean="0">
                <a:solidFill>
                  <a:srgbClr val="FFFF00"/>
                </a:solidFill>
              </a:rPr>
              <a:t> Annual CREST Symposium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June 5-6, </a:t>
            </a:r>
            <a:r>
              <a:rPr lang="en-US" b="1" dirty="0" smtClean="0">
                <a:solidFill>
                  <a:srgbClr val="FFFF00"/>
                </a:solidFill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38078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35025" r="40000" b="8299"/>
          <a:stretch/>
        </p:blipFill>
        <p:spPr bwMode="auto">
          <a:xfrm>
            <a:off x="59993" y="2348674"/>
            <a:ext cx="5902657" cy="450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8" t="13662" r="39702" b="32686"/>
          <a:stretch/>
        </p:blipFill>
        <p:spPr bwMode="auto">
          <a:xfrm>
            <a:off x="3802796" y="28575"/>
            <a:ext cx="5251356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24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3.gstatic.com/images?q=tbn:ANd9GcS_NEGmds-6KZJttv1M2032zONcnAXTgLFgmUn94pAX98_OHLo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138"/>
            <a:ext cx="5012267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3.businessinsider.com/image/51a951e669beddd32500001c-1200-797/tornado-oklaho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458938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728" y="484138"/>
            <a:ext cx="37930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May 2013 witnessed one of the worst Tornadoes season in the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Tornado Alley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5 Storms in less than 2 weeks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100s dead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Thousands became homeless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Billions of property loss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9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rrina sydnee vargy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33400"/>
            <a:ext cx="559454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67400" y="1059239"/>
            <a:ext cx="2971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Sydnee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 (7 Months) </a:t>
            </a:r>
            <a:r>
              <a:rPr lang="en-US" dirty="0" err="1" smtClean="0">
                <a:solidFill>
                  <a:srgbClr val="FFC000"/>
                </a:solidFill>
              </a:rPr>
              <a:t>Karrina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Vargyas</a:t>
            </a:r>
            <a:r>
              <a:rPr lang="en-US" dirty="0" smtClean="0">
                <a:solidFill>
                  <a:srgbClr val="FFC000"/>
                </a:solidFill>
              </a:rPr>
              <a:t> (4 years) were among the 10 kids who lost their lives..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Both </a:t>
            </a:r>
            <a:r>
              <a:rPr lang="en-US" dirty="0" err="1" smtClean="0">
                <a:solidFill>
                  <a:srgbClr val="FFC000"/>
                </a:solidFill>
              </a:rPr>
              <a:t>Syndee</a:t>
            </a:r>
            <a:r>
              <a:rPr lang="en-US" dirty="0" smtClean="0">
                <a:solidFill>
                  <a:srgbClr val="FFC000"/>
                </a:solidFill>
              </a:rPr>
              <a:t> and </a:t>
            </a:r>
            <a:r>
              <a:rPr lang="en-US" dirty="0" err="1" smtClean="0">
                <a:solidFill>
                  <a:srgbClr val="FFC000"/>
                </a:solidFill>
              </a:rPr>
              <a:t>Karrina</a:t>
            </a:r>
            <a:r>
              <a:rPr lang="en-US" dirty="0" smtClean="0">
                <a:solidFill>
                  <a:srgbClr val="FFC000"/>
                </a:solidFill>
              </a:rPr>
              <a:t> were home with their mom when the storm ripped their home apart and the gusty winds </a:t>
            </a:r>
            <a:r>
              <a:rPr lang="en-US" dirty="0" err="1" smtClean="0">
                <a:solidFill>
                  <a:srgbClr val="FFC000"/>
                </a:solidFill>
              </a:rPr>
              <a:t>casued</a:t>
            </a:r>
            <a:r>
              <a:rPr lang="en-US" dirty="0" smtClean="0">
                <a:solidFill>
                  <a:srgbClr val="FFC000"/>
                </a:solidFill>
              </a:rPr>
              <a:t> blunt injuries to these two tender souls 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1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7" t="52571" r="9595" b="22572"/>
          <a:stretch/>
        </p:blipFill>
        <p:spPr bwMode="auto">
          <a:xfrm>
            <a:off x="2057400" y="685800"/>
            <a:ext cx="5181600" cy="478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6400800"/>
            <a:ext cx="354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– National Weather Service  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057400" y="2133600"/>
            <a:ext cx="4876800" cy="17526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NOAA a mission driven agency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NWS mission is to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://www.washingtonpost.com/rf/image_606w/WashingtonPost/Content/Blogs/capital-weather-gang/201112/images/al-tornado.jpg?uuid=pIis7jCcEeGidGH83uzF9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3243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42988" y="5053385"/>
            <a:ext cx="6913562" cy="1038076"/>
          </a:xfrm>
          <a:prstGeom prst="rect">
            <a:avLst/>
          </a:prstGeom>
          <a:solidFill>
            <a:srgbClr val="3568A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119063" indent="-4763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Translate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our best science &amp; expertise to sustained societal benefits</a:t>
            </a:r>
          </a:p>
        </p:txBody>
      </p:sp>
    </p:spTree>
    <p:extLst>
      <p:ext uri="{BB962C8B-B14F-4D97-AF65-F5344CB8AC3E}">
        <p14:creationId xmlns:p14="http://schemas.microsoft.com/office/powerpoint/2010/main" val="18241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44061"/>
            <a:ext cx="8229600" cy="487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 Roadmap</a:t>
            </a:r>
          </a:p>
        </p:txBody>
      </p:sp>
      <p:sp>
        <p:nvSpPr>
          <p:cNvPr id="204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2F8E86-01BC-7A4E-81B3-BC2E9F8DC9FA}" type="slidenum">
              <a:rPr lang="en-US" smtClean="0"/>
              <a:pPr/>
              <a:t>7</a:t>
            </a:fld>
            <a:endParaRPr lang="en-US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441098" y="2102644"/>
            <a:ext cx="5664313" cy="1360086"/>
            <a:chOff x="1292814" y="2499283"/>
            <a:chExt cx="5664313" cy="1360086"/>
          </a:xfrm>
        </p:grpSpPr>
        <p:sp>
          <p:nvSpPr>
            <p:cNvPr id="20485" name="AutoShape 10"/>
            <p:cNvSpPr>
              <a:spLocks noChangeArrowheads="1"/>
            </p:cNvSpPr>
            <p:nvPr/>
          </p:nvSpPr>
          <p:spPr bwMode="auto">
            <a:xfrm>
              <a:off x="1292814" y="2499283"/>
              <a:ext cx="5664313" cy="1360086"/>
            </a:xfrm>
            <a:prstGeom prst="rightArrow">
              <a:avLst>
                <a:gd name="adj1" fmla="val 50000"/>
                <a:gd name="adj2" fmla="val 69671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3569A5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0486" name="Text Box 11"/>
            <p:cNvSpPr txBox="1">
              <a:spLocks noChangeArrowheads="1"/>
            </p:cNvSpPr>
            <p:nvPr/>
          </p:nvSpPr>
          <p:spPr bwMode="auto">
            <a:xfrm>
              <a:off x="1720850" y="2919770"/>
              <a:ext cx="9779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/>
                <a:t>2010</a:t>
              </a:r>
            </a:p>
          </p:txBody>
        </p:sp>
        <p:sp>
          <p:nvSpPr>
            <p:cNvPr id="20487" name="Text Box 12"/>
            <p:cNvSpPr txBox="1">
              <a:spLocks noChangeArrowheads="1"/>
            </p:cNvSpPr>
            <p:nvPr/>
          </p:nvSpPr>
          <p:spPr bwMode="auto">
            <a:xfrm>
              <a:off x="4724400" y="2857857"/>
              <a:ext cx="108585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b="1" dirty="0"/>
                <a:t>2020</a:t>
              </a:r>
            </a:p>
          </p:txBody>
        </p:sp>
        <p:sp>
          <p:nvSpPr>
            <p:cNvPr id="20488" name="Text Box 13"/>
            <p:cNvSpPr txBox="1">
              <a:spLocks noChangeArrowheads="1"/>
            </p:cNvSpPr>
            <p:nvPr/>
          </p:nvSpPr>
          <p:spPr bwMode="auto">
            <a:xfrm>
              <a:off x="3352800" y="2897545"/>
              <a:ext cx="9779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/>
                <a:t>2015</a:t>
              </a:r>
            </a:p>
          </p:txBody>
        </p:sp>
      </p:grpSp>
      <p:sp>
        <p:nvSpPr>
          <p:cNvPr id="20489" name="Rectangle 17"/>
          <p:cNvSpPr>
            <a:spLocks noChangeArrowheads="1"/>
          </p:cNvSpPr>
          <p:nvPr/>
        </p:nvSpPr>
        <p:spPr bwMode="auto">
          <a:xfrm>
            <a:off x="0" y="691949"/>
            <a:ext cx="1752600" cy="177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US" sz="2000" i="1" dirty="0">
                <a:solidFill>
                  <a:srgbClr val="FFC000"/>
                </a:solidFill>
              </a:rPr>
              <a:t>We issue forecasts &amp; warnings to support decisions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25550" y="4916487"/>
            <a:ext cx="6279561" cy="8350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Based Decision Support Services (IDSS)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56507" y="1039290"/>
            <a:ext cx="173984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US" b="1" i="1" dirty="0">
                <a:solidFill>
                  <a:srgbClr val="FFC000"/>
                </a:solidFill>
              </a:rPr>
              <a:t>We support decisions with forecasts, warnings &amp; environmental information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100" y="3323541"/>
            <a:ext cx="2044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indent="-403225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</a:p>
          <a:p>
            <a:pPr marL="403225" indent="-403225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Forecasts</a:t>
            </a:r>
          </a:p>
          <a:p>
            <a:pPr marL="403225" indent="-403225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Warnings</a:t>
            </a:r>
          </a:p>
          <a:p>
            <a:pPr marL="403225" indent="-403225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Rigid &amp; rule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</a:t>
            </a:r>
          </a:p>
          <a:p>
            <a:pPr marL="403225" indent="-403225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thresholds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3650" y="3600540"/>
            <a:ext cx="2552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>
              <a:buFontTx/>
              <a:buChar char="•"/>
            </a:pPr>
            <a:r>
              <a:rPr lang="en-US" b="1" dirty="0"/>
              <a:t>Real Impacts on Life</a:t>
            </a:r>
          </a:p>
          <a:p>
            <a:pPr marL="223838" indent="-223838">
              <a:buFontTx/>
              <a:buChar char="•"/>
            </a:pPr>
            <a:r>
              <a:rPr lang="en-US" b="1" dirty="0" smtClean="0"/>
              <a:t>Relevant </a:t>
            </a:r>
            <a:r>
              <a:rPr lang="en-US" b="1" dirty="0"/>
              <a:t>to Decisions</a:t>
            </a:r>
          </a:p>
          <a:p>
            <a:pPr marL="223838" indent="-223838">
              <a:buFontTx/>
              <a:buChar char="•"/>
            </a:pPr>
            <a:r>
              <a:rPr lang="en-US" b="1" dirty="0" smtClean="0"/>
              <a:t>Enabling </a:t>
            </a:r>
            <a:r>
              <a:rPr lang="en-US" b="1" dirty="0"/>
              <a:t>Decisions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81175" y="6280666"/>
            <a:ext cx="7153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Source: Dr</a:t>
            </a:r>
            <a:r>
              <a:rPr lang="en-US" dirty="0">
                <a:solidFill>
                  <a:srgbClr val="FFFF00"/>
                </a:solidFill>
              </a:rPr>
              <a:t>. Jason </a:t>
            </a:r>
            <a:r>
              <a:rPr lang="en-US" dirty="0" err="1" smtClean="0">
                <a:solidFill>
                  <a:srgbClr val="FFFF00"/>
                </a:solidFill>
              </a:rPr>
              <a:t>Tuell</a:t>
            </a:r>
            <a:r>
              <a:rPr lang="en-US" dirty="0" smtClean="0">
                <a:solidFill>
                  <a:srgbClr val="FFFF00"/>
                </a:solidFill>
              </a:rPr>
              <a:t>, Office </a:t>
            </a:r>
            <a:r>
              <a:rPr lang="en-US" dirty="0">
                <a:solidFill>
                  <a:srgbClr val="FFFF00"/>
                </a:solidFill>
              </a:rPr>
              <a:t>of Climate, Water and Weather Services</a:t>
            </a:r>
          </a:p>
        </p:txBody>
      </p:sp>
    </p:spTree>
    <p:extLst>
      <p:ext uri="{BB962C8B-B14F-4D97-AF65-F5344CB8AC3E}">
        <p14:creationId xmlns:p14="http://schemas.microsoft.com/office/powerpoint/2010/main" val="39634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Some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my) </a:t>
            </a:r>
            <a:r>
              <a:rPr lang="en-US" dirty="0" smtClean="0">
                <a:solidFill>
                  <a:srgbClr val="FFFF00"/>
                </a:solidFill>
              </a:rPr>
              <a:t>mind-boggling </a:t>
            </a:r>
            <a:r>
              <a:rPr lang="en-US" dirty="0" smtClean="0">
                <a:solidFill>
                  <a:srgbClr val="FFFF00"/>
                </a:solidFill>
              </a:rPr>
              <a:t>questions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3058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Are these natural events more impactful and beyond human-based scientific predictions?</a:t>
            </a:r>
          </a:p>
          <a:p>
            <a:r>
              <a:rPr lang="en-US" dirty="0" smtClean="0"/>
              <a:t>Could public </a:t>
            </a:r>
            <a:r>
              <a:rPr lang="en-US" b="1" u="sng" dirty="0" smtClean="0"/>
              <a:t>understanding </a:t>
            </a:r>
            <a:r>
              <a:rPr lang="en-US" dirty="0" smtClean="0"/>
              <a:t>and a more literate society   help us save </a:t>
            </a:r>
            <a:r>
              <a:rPr lang="en-US" b="1" u="sng" dirty="0" smtClean="0"/>
              <a:t>more</a:t>
            </a:r>
            <a:r>
              <a:rPr lang="en-US" dirty="0" smtClean="0"/>
              <a:t> lives and </a:t>
            </a:r>
            <a:r>
              <a:rPr lang="en-US" b="1" u="sng" dirty="0" smtClean="0"/>
              <a:t>less</a:t>
            </a:r>
            <a:r>
              <a:rPr lang="en-US" dirty="0" smtClean="0"/>
              <a:t> economic losses?</a:t>
            </a:r>
          </a:p>
          <a:p>
            <a:r>
              <a:rPr lang="en-US" dirty="0" smtClean="0"/>
              <a:t>What more could the agencies, scientists, researchers do to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 the dots</a:t>
            </a:r>
          </a:p>
          <a:p>
            <a:r>
              <a:rPr lang="en-US" sz="3100" dirty="0"/>
              <a:t>Are we better connected </a:t>
            </a:r>
            <a:r>
              <a:rPr lang="en-US" sz="3100" dirty="0" smtClean="0"/>
              <a:t>(social media) for </a:t>
            </a:r>
            <a:r>
              <a:rPr lang="en-US" sz="3100" dirty="0"/>
              <a:t>understanding the </a:t>
            </a:r>
            <a:r>
              <a:rPr lang="en-US" sz="3100" dirty="0" smtClean="0"/>
              <a:t>environmental impacts  </a:t>
            </a:r>
            <a:r>
              <a:rPr lang="en-US" sz="3100" dirty="0"/>
              <a:t>that drives these weather events….</a:t>
            </a:r>
          </a:p>
          <a:p>
            <a:r>
              <a:rPr lang="en-US" sz="3100" dirty="0" smtClean="0"/>
              <a:t>OR…better </a:t>
            </a:r>
            <a:r>
              <a:rPr lang="en-US" sz="3100" dirty="0"/>
              <a:t>communicated for entertainment</a:t>
            </a:r>
            <a:r>
              <a:rPr lang="en-US" sz="3100" dirty="0" smtClean="0"/>
              <a:t>…</a:t>
            </a:r>
          </a:p>
          <a:p>
            <a:r>
              <a:rPr lang="en-US" sz="3100" dirty="0" smtClean="0"/>
              <a:t>Are there t</a:t>
            </a:r>
            <a:r>
              <a:rPr lang="en-US" sz="3100" dirty="0" smtClean="0"/>
              <a:t>oo </a:t>
            </a:r>
            <a:r>
              <a:rPr lang="en-US" sz="3100" dirty="0" smtClean="0"/>
              <a:t>many </a:t>
            </a:r>
            <a:r>
              <a:rPr lang="en-US" sz="3100" b="1" dirty="0" smtClean="0"/>
              <a:t>weather prediction </a:t>
            </a:r>
            <a:r>
              <a:rPr lang="en-US" sz="3100" b="1" dirty="0" smtClean="0"/>
              <a:t>models </a:t>
            </a:r>
            <a:r>
              <a:rPr lang="en-US" sz="3100" dirty="0" smtClean="0"/>
              <a:t>– </a:t>
            </a:r>
            <a:r>
              <a:rPr lang="en-US" sz="3100" dirty="0" smtClean="0"/>
              <a:t>that might challenge the </a:t>
            </a:r>
            <a:r>
              <a:rPr lang="en-US" sz="3100" b="1" u="sng" dirty="0" smtClean="0"/>
              <a:t>right and timely decision </a:t>
            </a:r>
            <a:r>
              <a:rPr lang="en-US" sz="3100" b="1" u="sng" dirty="0" smtClean="0"/>
              <a:t>making process </a:t>
            </a:r>
            <a:r>
              <a:rPr lang="en-US" sz="3100" dirty="0" smtClean="0"/>
              <a:t>during extreme weather events?</a:t>
            </a:r>
            <a:endParaRPr lang="en-US" sz="3100" dirty="0"/>
          </a:p>
          <a:p>
            <a:r>
              <a:rPr lang="en-US" sz="3400" b="1" dirty="0" smtClean="0"/>
              <a:t>HOW do we increase the public engagement and/or further educate/literate society  to face these environmental challenges..?</a:t>
            </a:r>
          </a:p>
        </p:txBody>
      </p:sp>
    </p:spTree>
    <p:extLst>
      <p:ext uri="{BB962C8B-B14F-4D97-AF65-F5344CB8AC3E}">
        <p14:creationId xmlns:p14="http://schemas.microsoft.com/office/powerpoint/2010/main" val="395813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298</Words>
  <Application>Microsoft Office PowerPoint</Application>
  <PresentationFormat>On-screen Show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NOAA a mission driven agency NWS mission is to </vt:lpstr>
      <vt:lpstr>Services Roadmap</vt:lpstr>
      <vt:lpstr>Some (my) mind-boggling questions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Shakila</dc:creator>
  <cp:lastModifiedBy>Shakila </cp:lastModifiedBy>
  <cp:revision>19</cp:revision>
  <dcterms:created xsi:type="dcterms:W3CDTF">2013-06-04T22:42:51Z</dcterms:created>
  <dcterms:modified xsi:type="dcterms:W3CDTF">2013-06-05T19:13:35Z</dcterms:modified>
</cp:coreProperties>
</file>