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61" r:id="rId2"/>
    <p:sldId id="278" r:id="rId3"/>
    <p:sldId id="280" r:id="rId4"/>
    <p:sldId id="284" r:id="rId5"/>
    <p:sldId id="285" r:id="rId6"/>
    <p:sldId id="281" r:id="rId7"/>
    <p:sldId id="256" r:id="rId8"/>
    <p:sldId id="257" r:id="rId9"/>
    <p:sldId id="292" r:id="rId10"/>
    <p:sldId id="259" r:id="rId11"/>
    <p:sldId id="289" r:id="rId12"/>
    <p:sldId id="286" r:id="rId13"/>
    <p:sldId id="290" r:id="rId14"/>
    <p:sldId id="291" r:id="rId15"/>
    <p:sldId id="288" r:id="rId16"/>
    <p:sldId id="293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A2A7-AE0D-44A1-9A39-E567741FB35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9C09A-6ECA-4102-B6E0-478740CD2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60C8793E-328B-48E3-AF66-8902AAAC9477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2B1C0511-9235-41EE-B4F7-C1E3F2B6D9AB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1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3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2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E8D6-F2E4-4203-852E-4FB311BA7369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DB53-26F3-4DF1-85EE-ADF5766DA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1268" y="4114800"/>
            <a:ext cx="8750300" cy="2133600"/>
          </a:xfrm>
        </p:spPr>
        <p:txBody>
          <a:bodyPr anchor="ctr">
            <a:normAutofit/>
          </a:bodyPr>
          <a:lstStyle/>
          <a:p>
            <a:pPr indent="-341313" algn="ctr">
              <a:spcAft>
                <a:spcPct val="0"/>
              </a:spcAft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Naira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Chaouch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-341313" algn="ctr">
              <a:spcAft>
                <a:spcPct val="0"/>
              </a:spcAft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scientist, NOAA-CREST</a:t>
            </a:r>
          </a:p>
          <a:p>
            <a:pPr indent="-341313" algn="ctr">
              <a:spcAft>
                <a:spcPct val="0"/>
              </a:spcAft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-341313">
              <a:spcAft>
                <a:spcPct val="0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Krakauer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Marouane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Temimi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Adao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Matonse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(CUNY) Elliot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Schneiderman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Donald Pierson, Mark Zion (NYCDEP)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7282" y="31021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NOAA-CREST Symposium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June, 6</a:t>
            </a:r>
            <a:r>
              <a:rPr lang="en-US" sz="2000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2013</a:t>
            </a:r>
            <a:endParaRPr lang="en-US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NOAA-CRES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52400" y="599524"/>
            <a:ext cx="8839200" cy="1996497"/>
          </a:xfrm>
          <a:prstGeom prst="rect">
            <a:avLst/>
          </a:prstGeom>
        </p:spPr>
        <p:txBody>
          <a:bodyPr vert="horz" lIns="91440" tIns="2808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Improving hydrological modeling in NYC reservoir watersheds using remote sensing evapotranspiration and soil moisture products</a:t>
            </a:r>
          </a:p>
        </p:txBody>
      </p:sp>
    </p:spTree>
    <p:extLst>
      <p:ext uri="{BB962C8B-B14F-4D97-AF65-F5344CB8AC3E}">
        <p14:creationId xmlns:p14="http://schemas.microsoft.com/office/powerpoint/2010/main" val="4839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AA-CRES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7179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: Potential evapotranspiration </a:t>
            </a:r>
            <a:r>
              <a:rPr lang="en-US" sz="2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</a:t>
            </a:r>
            <a:r>
              <a:rPr lang="en-U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evapotranspiration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638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Underestimation of the summer ET results from land surface controls and not from available energy (PET)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"/>
            <a:ext cx="7682345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Calibration (default)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5874" r="20016" b="13492"/>
          <a:stretch>
            <a:fillRect/>
          </a:stretch>
        </p:blipFill>
        <p:spPr bwMode="auto">
          <a:xfrm>
            <a:off x="76200" y="9906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429000" y="3962400"/>
            <a:ext cx="707212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17388" y="3886200"/>
            <a:ext cx="707212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4588" y="2209800"/>
            <a:ext cx="631012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0758" y="2667000"/>
            <a:ext cx="707212" cy="34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0" y="3082636"/>
            <a:ext cx="707212" cy="34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1219200"/>
            <a:ext cx="707212" cy="34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2590800"/>
            <a:ext cx="631012" cy="346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37" y="-30162"/>
            <a:ext cx="8229600" cy="868362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</a:rPr>
              <a:t>Evapotranspiration (model)</a:t>
            </a: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9" t="50739" r="39020" b="45536"/>
          <a:stretch/>
        </p:blipFill>
        <p:spPr bwMode="auto">
          <a:xfrm>
            <a:off x="4191000" y="2971800"/>
            <a:ext cx="3962400" cy="7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5" t="53994" r="27381" b="37922"/>
          <a:stretch/>
        </p:blipFill>
        <p:spPr bwMode="auto">
          <a:xfrm>
            <a:off x="3733800" y="3429000"/>
            <a:ext cx="511673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68083" r="42556" b="14217"/>
          <a:stretch/>
        </p:blipFill>
        <p:spPr bwMode="auto">
          <a:xfrm>
            <a:off x="2031147" y="838200"/>
            <a:ext cx="6808053" cy="219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4" t="29923" r="48319" b="39042"/>
          <a:stretch/>
        </p:blipFill>
        <p:spPr bwMode="auto">
          <a:xfrm>
            <a:off x="-76200" y="3124200"/>
            <a:ext cx="3629611" cy="354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011331">
            <a:off x="2251236" y="2329989"/>
            <a:ext cx="187638" cy="819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5600" y="5105400"/>
            <a:ext cx="707212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91861" y="914400"/>
            <a:ext cx="1066800" cy="5459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3800" y="57661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Cal2 (CalDN2):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PET Alpha to daily evapotranspiration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capacity to daily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evapotranspiration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727" y="5058251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Cal1 (CalDN1):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PET Alpha to daily evapotranspiration</a:t>
            </a:r>
          </a:p>
        </p:txBody>
      </p:sp>
    </p:spTree>
    <p:extLst>
      <p:ext uri="{BB962C8B-B14F-4D97-AF65-F5344CB8AC3E}">
        <p14:creationId xmlns:p14="http://schemas.microsoft.com/office/powerpoint/2010/main" val="26011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Streamflow</a:t>
            </a:r>
            <a:r>
              <a:rPr lang="en-US" b="1" dirty="0" smtClean="0">
                <a:solidFill>
                  <a:schemeClr val="tx2"/>
                </a:solidFill>
              </a:rPr>
              <a:t> (# scenarios)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93144"/>
              </p:ext>
            </p:extLst>
          </p:nvPr>
        </p:nvGraphicFramePr>
        <p:xfrm>
          <a:off x="342900" y="4267200"/>
          <a:ext cx="8458200" cy="237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382"/>
                <a:gridCol w="2818909"/>
                <a:gridCol w="2818909"/>
              </a:tblGrid>
              <a:tr h="241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Model Q vs. in situ Q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Calibration </a:t>
                      </a:r>
                      <a:r>
                        <a:rPr lang="en-US" sz="1800" dirty="0" smtClean="0">
                          <a:effectLst/>
                        </a:rPr>
                        <a:t>period (01/01/2005-</a:t>
                      </a:r>
                      <a:r>
                        <a:rPr lang="en-US" sz="1800" baseline="0" dirty="0" smtClean="0">
                          <a:effectLst/>
                        </a:rPr>
                        <a:t> 10/01/2009)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Simulation </a:t>
                      </a:r>
                      <a:r>
                        <a:rPr lang="en-US" sz="1800" dirty="0" smtClean="0">
                          <a:effectLst/>
                        </a:rPr>
                        <a:t>period (10/02/2009- 12/31/2011)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Default calibration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0.775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0.822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 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0.782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0.821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 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0.779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0.812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CalDN1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0.788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CalDN2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0.784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0.826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Evapotranspiration (# scenarios)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32941"/>
              </p:ext>
            </p:extLst>
          </p:nvPr>
        </p:nvGraphicFramePr>
        <p:xfrm>
          <a:off x="304800" y="4423110"/>
          <a:ext cx="8458199" cy="237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381"/>
                <a:gridCol w="2818909"/>
                <a:gridCol w="2818909"/>
              </a:tblGrid>
              <a:tr h="241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Model ET vs. MODIS ET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Calibration </a:t>
                      </a:r>
                      <a:r>
                        <a:rPr lang="en-US" sz="1800" dirty="0" smtClean="0">
                          <a:effectLst/>
                        </a:rPr>
                        <a:t>period (01/01/2005-</a:t>
                      </a:r>
                      <a:r>
                        <a:rPr lang="en-US" sz="1800" baseline="0" dirty="0" smtClean="0">
                          <a:effectLst/>
                        </a:rPr>
                        <a:t> 10/01/2009)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Simulation </a:t>
                      </a:r>
                      <a:r>
                        <a:rPr lang="en-US" sz="1800" dirty="0" smtClean="0">
                          <a:effectLst/>
                        </a:rPr>
                        <a:t>period (10/02/2009- 12/31/2011)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Default calibration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0.645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0.764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 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 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0.755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0.773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CalDN1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0.727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0.753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CalDN2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0.767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0.771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391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LPRM soil moisture Vs. water  quantity in the unsaturated zone 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51470"/>
              </p:ext>
            </p:extLst>
          </p:nvPr>
        </p:nvGraphicFramePr>
        <p:xfrm>
          <a:off x="1447800" y="5486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 Cal.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9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5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Sensitivity to temperature change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9353"/>
              </p:ext>
            </p:extLst>
          </p:nvPr>
        </p:nvGraphicFramePr>
        <p:xfrm>
          <a:off x="152400" y="1524000"/>
          <a:ext cx="8915400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9"/>
                <a:gridCol w="1465594"/>
                <a:gridCol w="843837"/>
                <a:gridCol w="1395166"/>
                <a:gridCol w="851104"/>
                <a:gridCol w="1465594"/>
                <a:gridCol w="1545936"/>
              </a:tblGrid>
              <a:tr h="31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Temperature + 1</a:t>
                      </a:r>
                      <a:r>
                        <a:rPr lang="en-US" sz="1800" baseline="30000">
                          <a:effectLst/>
                        </a:rPr>
                        <a:t>o</a:t>
                      </a: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Temperature + 2</a:t>
                      </a:r>
                      <a:r>
                        <a:rPr lang="en-US" sz="1800" baseline="30000">
                          <a:effectLst/>
                        </a:rPr>
                        <a:t>o</a:t>
                      </a: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Temperature + 3</a:t>
                      </a:r>
                      <a:r>
                        <a:rPr lang="en-US" sz="1800" baseline="30000">
                          <a:effectLst/>
                        </a:rPr>
                        <a:t>o</a:t>
                      </a: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6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Default calibration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-0.0159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0.0241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-0.0302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0.0461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-0.0289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0.0433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 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-0.0156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0.0272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-0.0292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-0.0278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0.0479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 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-0.0200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0.0329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-0.0386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0.0642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-0.0379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0.0609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CalDN1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-0.0176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0.0293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-0.0333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-0.0317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0.0517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8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CalDN2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-0.0210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0.0329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-0.0405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0.0639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-0.0398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0.0607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495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New version  (calibrated) model is more sensitive to temperature change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importance of an accurate hydrological model parameterization and calibration for a reliable prediction of the water supply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62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Conclusions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This </a:t>
            </a:r>
            <a:r>
              <a:rPr lang="en-US" dirty="0"/>
              <a:t>work showed the benefit of the use of remote sensing data for model validation and calibration for municipal water supply management and planning applications.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These results </a:t>
            </a:r>
            <a:r>
              <a:rPr lang="en-US" dirty="0"/>
              <a:t>illustrate the potential of the integration of </a:t>
            </a:r>
            <a:r>
              <a:rPr lang="en-US" dirty="0" smtClean="0"/>
              <a:t>remote </a:t>
            </a:r>
            <a:r>
              <a:rPr lang="en-US" dirty="0"/>
              <a:t>sensing data into the hydrological model for better partition between different water processes within the water </a:t>
            </a:r>
            <a:r>
              <a:rPr lang="en-US" dirty="0" smtClean="0"/>
              <a:t>budget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Other </a:t>
            </a:r>
            <a:r>
              <a:rPr lang="en-US" dirty="0"/>
              <a:t>remote sensing data, like soil moisture and </a:t>
            </a:r>
            <a:r>
              <a:rPr lang="en-US"/>
              <a:t>snow </a:t>
            </a:r>
            <a:r>
              <a:rPr lang="en-US" smtClean="0"/>
              <a:t>properties could </a:t>
            </a:r>
            <a:r>
              <a:rPr lang="en-US" dirty="0"/>
              <a:t>be also assimilated into the GWLF model.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NOAA-CRES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7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Partners/Problem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52400" y="1004455"/>
            <a:ext cx="5478213" cy="3505200"/>
          </a:xfrm>
          <a:prstGeom prst="rect">
            <a:avLst/>
          </a:prstGeom>
        </p:spPr>
        <p:txBody>
          <a:bodyPr vert="horz" lIns="91440" tIns="2124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NYC manages a 60-120 year old system of reservoirs, aqueducts, tunnels supplying 9 million people ( 1 billion gallons/day)</a:t>
            </a:r>
          </a:p>
          <a:p>
            <a:pPr marL="1495425" lvl="1" indent="-342900">
              <a:buSzPct val="75000"/>
              <a:buFont typeface="Courier New" pitchFamily="49" charset="0"/>
              <a:buChar char="o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Water quantity: Drought now rarely poses serious problems, but earlier snowmelt, hotter summers are threats</a:t>
            </a:r>
          </a:p>
          <a:p>
            <a:pPr marL="1495425" lvl="1" indent="-342900">
              <a:buSzPct val="75000"/>
              <a:buFont typeface="Courier New" pitchFamily="49" charset="0"/>
              <a:buChar char="o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Water quality: function of rain rate, soil moisture as well as land use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04" y="990600"/>
            <a:ext cx="38100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52400" y="4114800"/>
            <a:ext cx="5450504" cy="1447800"/>
          </a:xfrm>
          <a:prstGeom prst="rect">
            <a:avLst/>
          </a:prstGeom>
        </p:spPr>
        <p:txBody>
          <a:bodyPr vert="horz" lIns="91440" tIns="2124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Accurate estimate of each process of the water cycle is important for better managing water resources in terms of quantity and quality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1" y="5562600"/>
            <a:ext cx="5562601" cy="1447800"/>
          </a:xfrm>
          <a:prstGeom prst="rect">
            <a:avLst/>
          </a:prstGeom>
        </p:spPr>
        <p:txBody>
          <a:bodyPr vert="horz" lIns="91440" tIns="2124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NYC DEP Hydrological models are calibrated and verified through comparisons of the simulated and measured discharge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511040" cy="898654"/>
          </a:xfrm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>
            <a:normAutofit fontScale="62500" lnSpcReduction="20000"/>
          </a:bodyPr>
          <a:lstStyle/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4500" dirty="0" smtClean="0">
                <a:latin typeface="Arial" pitchFamily="34" charset="0"/>
                <a:cs typeface="Arial" pitchFamily="34" charset="0"/>
              </a:rPr>
              <a:t>Improve understanding of water budget during low-flow periods:</a:t>
            </a:r>
          </a:p>
          <a:p>
            <a:pPr marL="96482" indent="0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96482" indent="0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i="1" dirty="0" err="1" smtClean="0">
                <a:latin typeface="Arial" pitchFamily="34" charset="0"/>
                <a:cs typeface="Arial" pitchFamily="34" charset="0"/>
              </a:rPr>
              <a:t>Equifinality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is a challenge – models may perform well 		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under current conditions but do poorly for processes 		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that aren't calibrated – or for future conditions</a:t>
            </a: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4500" dirty="0" smtClean="0">
                <a:latin typeface="Arial" pitchFamily="34" charset="0"/>
                <a:cs typeface="Arial" pitchFamily="34" charset="0"/>
              </a:rPr>
              <a:t>Enable water managers to make use of remote sensing information</a:t>
            </a:r>
          </a:p>
          <a:p>
            <a:pPr marL="96482" indent="0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90246" indent="-293764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4500" dirty="0" smtClean="0">
                <a:latin typeface="Arial" pitchFamily="34" charset="0"/>
                <a:cs typeface="Arial" pitchFamily="34" charset="0"/>
              </a:rPr>
              <a:t>Use remote sensing products to calibrate/verify parameters in watershed hydrological models</a:t>
            </a:r>
          </a:p>
          <a:p>
            <a:pPr marL="1565304" lvl="1" indent="-519848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Improved watershed model representation of water quantity and quality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NOAA-CRES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411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Study area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study are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 t="5701" r="8026" b="4337"/>
          <a:stretch>
            <a:fillRect/>
          </a:stretch>
        </p:blipFill>
        <p:spPr bwMode="auto">
          <a:xfrm>
            <a:off x="3657600" y="1350819"/>
            <a:ext cx="5314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752600"/>
            <a:ext cx="388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West Branch Delaware River: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Area of 85,925 ha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Elevations : 370 to 1020 m    (590m average)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80 % forested, 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% agriculture (dairy)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No water diversions, transfers or flow regulation     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OAA-CRES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3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5874" r="20016" b="13492"/>
          <a:stretch>
            <a:fillRect/>
          </a:stretch>
        </p:blipFill>
        <p:spPr bwMode="auto">
          <a:xfrm>
            <a:off x="3429000" y="1066800"/>
            <a:ext cx="555455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85492" y="0"/>
            <a:ext cx="3484133" cy="2826506"/>
            <a:chOff x="160409" y="228600"/>
            <a:chExt cx="5783192" cy="3505200"/>
          </a:xfrm>
        </p:grpSpPr>
        <p:grpSp>
          <p:nvGrpSpPr>
            <p:cNvPr id="7" name="Group 6"/>
            <p:cNvGrpSpPr/>
            <p:nvPr/>
          </p:nvGrpSpPr>
          <p:grpSpPr>
            <a:xfrm>
              <a:off x="160409" y="228600"/>
              <a:ext cx="5783192" cy="3505200"/>
              <a:chOff x="160409" y="228600"/>
              <a:chExt cx="5783192" cy="35052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40" t="20460" r="30717" b="37070"/>
              <a:stretch/>
            </p:blipFill>
            <p:spPr bwMode="auto">
              <a:xfrm>
                <a:off x="304801" y="228600"/>
                <a:ext cx="5638800" cy="350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04800" y="3429000"/>
                <a:ext cx="2442985" cy="213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Deep saturated zone</a:t>
                </a:r>
                <a:endParaRPr lang="en-US" sz="10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923" y="2408945"/>
                <a:ext cx="1887190" cy="3984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FFFF00"/>
                    </a:solidFill>
                  </a:rPr>
                  <a:t>Shallow saturated zone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60409" y="1633013"/>
                <a:ext cx="1978704" cy="30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Unsaturated zone</a:t>
                </a:r>
                <a:endParaRPr lang="en-US" sz="10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24198" y="2404646"/>
                <a:ext cx="1301622" cy="337187"/>
              </a:xfrm>
              <a:prstGeom prst="rect">
                <a:avLst/>
              </a:prstGeom>
              <a:solidFill>
                <a:srgbClr val="0D1DB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Groundwater discharge</a:t>
                </a:r>
                <a:endParaRPr lang="en-US" sz="8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657600" y="1524000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(water &amp; sediment)</a:t>
              </a:r>
              <a:endParaRPr lang="en-US" sz="8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30359" y="3124200"/>
            <a:ext cx="350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Generalized Watershed Loading Functions (GWLF) model: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962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Lumped parameter model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Simulate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streamflow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nutrients and sediment loads on a watershed scale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Watershed is considered as a composite of # hydrological response units depending on land uses and soil wetness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351" y="143427"/>
            <a:ext cx="3429000" cy="6185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GWLF model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 tIns="22532">
            <a:normAutofit fontScale="92500"/>
          </a:bodyPr>
          <a:lstStyle/>
          <a:p>
            <a:pPr marL="390246" lvl="1" indent="-293764" algn="just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Evapotranspiration: MODIS (MOD16)</a:t>
            </a:r>
          </a:p>
          <a:p>
            <a:pPr marL="96482" lvl="1" indent="0" algn="just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400" dirty="0" smtClean="0">
                <a:cs typeface="Arial" pitchFamily="34" charset="0"/>
              </a:rPr>
              <a:t>8-day composite, 1 km</a:t>
            </a:r>
            <a:r>
              <a:rPr lang="en-US" sz="2400" baseline="30000" dirty="0" smtClean="0">
                <a:cs typeface="Arial" pitchFamily="34" charset="0"/>
              </a:rPr>
              <a:t>2</a:t>
            </a:r>
            <a:r>
              <a:rPr lang="en-US" sz="2400" dirty="0" smtClean="0">
                <a:cs typeface="Arial" pitchFamily="34" charset="0"/>
              </a:rPr>
              <a:t> spatial resolution</a:t>
            </a:r>
          </a:p>
          <a:p>
            <a:pPr marL="96482" lvl="1" indent="0" algn="just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                      Based on Penman-</a:t>
            </a:r>
            <a:r>
              <a:rPr lang="en-US" sz="2400" dirty="0" err="1" smtClean="0">
                <a:cs typeface="Arial" pitchFamily="34" charset="0"/>
              </a:rPr>
              <a:t>Monteith</a:t>
            </a:r>
            <a:r>
              <a:rPr lang="en-US" sz="2400" dirty="0" smtClean="0">
                <a:cs typeface="Arial" pitchFamily="34" charset="0"/>
              </a:rPr>
              <a:t> approach</a:t>
            </a:r>
          </a:p>
          <a:p>
            <a:pPr marL="96482" lvl="1" indent="0" algn="just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                      MODIS land cover, albedo, LAI, FPAR, daily meteorological </a:t>
            </a:r>
          </a:p>
          <a:p>
            <a:pPr marL="96482" lvl="1" indent="0" algn="just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                          reanalysis data from GMAO</a:t>
            </a:r>
            <a:endParaRPr lang="en-US" sz="2400" dirty="0" smtClean="0">
              <a:latin typeface="+mj-lt"/>
              <a:cs typeface="Arial" pitchFamily="34" charset="0"/>
            </a:endParaRPr>
          </a:p>
          <a:p>
            <a:pPr marL="96482" lvl="1" indent="0" algn="just"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90246" indent="-293764" algn="just">
              <a:buSzPct val="45000"/>
              <a:buFont typeface="Wingdings" charset="2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Land Parameter Retrieval MODEL (LPRM) root zone soil moisture product: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1565304" lvl="1" indent="-519848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 smtClean="0"/>
              <a:t>Derived from AMSR-E data through the assimilation of the LPRM/AMSR-E soil moisture into the 2-Layer Palmer Water Balance Model </a:t>
            </a:r>
          </a:p>
          <a:p>
            <a:pPr marL="1565304" lvl="1" indent="-519848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 smtClean="0"/>
              <a:t>Spatial resolution 0.25</a:t>
            </a:r>
            <a:r>
              <a:rPr lang="en-US" sz="2400" baseline="30000" dirty="0" smtClean="0"/>
              <a:t>o</a:t>
            </a:r>
          </a:p>
          <a:p>
            <a:pPr marL="1565304" lvl="1" indent="-519848">
              <a:buSzPct val="75000"/>
              <a:buFont typeface="Symbol" charset="2"/>
              <a:buChar char="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 smtClean="0"/>
              <a:t>Assess GWLF model (default calibration) and new calibrated </a:t>
            </a:r>
            <a:endParaRPr lang="en-US" sz="2400" dirty="0"/>
          </a:p>
        </p:txBody>
      </p:sp>
      <p:pic>
        <p:nvPicPr>
          <p:cNvPr id="4" name="Picture 3" descr="NOAA-CREST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511040" cy="898654"/>
          </a:xfrm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Remote sensing data</a:t>
            </a:r>
          </a:p>
        </p:txBody>
      </p:sp>
    </p:spTree>
    <p:extLst>
      <p:ext uri="{BB962C8B-B14F-4D97-AF65-F5344CB8AC3E}">
        <p14:creationId xmlns:p14="http://schemas.microsoft.com/office/powerpoint/2010/main" val="1501715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AA-CRES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" y="627920"/>
            <a:ext cx="8470323" cy="32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6781799" cy="27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76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Streamflow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in situ Vs. Model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OAA-CREST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763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05300"/>
            <a:ext cx="7315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6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Evapotranspiration: Model Vs. MODIS</a:t>
            </a:r>
            <a:endParaRPr lang="en-US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88489"/>
              </p:ext>
            </p:extLst>
          </p:nvPr>
        </p:nvGraphicFramePr>
        <p:xfrm>
          <a:off x="304800" y="1676400"/>
          <a:ext cx="8686800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307"/>
                <a:gridCol w="1745293"/>
                <a:gridCol w="1447800"/>
                <a:gridCol w="1447800"/>
                <a:gridCol w="1447800"/>
                <a:gridCol w="1447800"/>
              </a:tblGrid>
              <a:tr h="660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Precipitation (mm)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Model 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(mm)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MODIS 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(mm)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Model Q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(mm)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 situ Q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(mm)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566.3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441.1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526.2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128.9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131.3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876.2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501.9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459.5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347.9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444.2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685.0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510.9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570.2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168.8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167.6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644.4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506.4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497.0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134.8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131.2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843.5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487.2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470.5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319.9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340.4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773.8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484.2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553.8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283.3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241.8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971.0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474.6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483.1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538.2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534.1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1938" y="2916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764</Words>
  <Application>Microsoft Office PowerPoint</Application>
  <PresentationFormat>On-screen Show (4:3)</PresentationFormat>
  <Paragraphs>225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Partners/Problem</vt:lpstr>
      <vt:lpstr>objectives</vt:lpstr>
      <vt:lpstr>Study area</vt:lpstr>
      <vt:lpstr>GWLF model</vt:lpstr>
      <vt:lpstr>Remote sensing data</vt:lpstr>
      <vt:lpstr>PowerPoint Presentation</vt:lpstr>
      <vt:lpstr>PowerPoint Presentation</vt:lpstr>
      <vt:lpstr>PowerPoint Presentation</vt:lpstr>
      <vt:lpstr>PowerPoint Presentation</vt:lpstr>
      <vt:lpstr>Calibration (default)</vt:lpstr>
      <vt:lpstr>Evapotranspiration (model)</vt:lpstr>
      <vt:lpstr>Streamflow (# scenarios)</vt:lpstr>
      <vt:lpstr>Evapotranspiration (# scenarios)</vt:lpstr>
      <vt:lpstr>LPRM soil moisture Vs. water  quantity in the unsaturated zone </vt:lpstr>
      <vt:lpstr>Sensitivity to temperature change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Marouane</dc:creator>
  <cp:lastModifiedBy>Marouane</cp:lastModifiedBy>
  <cp:revision>67</cp:revision>
  <dcterms:created xsi:type="dcterms:W3CDTF">2013-01-09T01:17:43Z</dcterms:created>
  <dcterms:modified xsi:type="dcterms:W3CDTF">2013-06-06T01:19:47Z</dcterms:modified>
</cp:coreProperties>
</file>