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404" r:id="rId4"/>
    <p:sldId id="412" r:id="rId5"/>
    <p:sldId id="361" r:id="rId6"/>
    <p:sldId id="323" r:id="rId7"/>
    <p:sldId id="386" r:id="rId8"/>
    <p:sldId id="387" r:id="rId9"/>
    <p:sldId id="396" r:id="rId10"/>
    <p:sldId id="411" r:id="rId11"/>
    <p:sldId id="413" r:id="rId12"/>
    <p:sldId id="399" r:id="rId13"/>
    <p:sldId id="401" r:id="rId14"/>
    <p:sldId id="402" r:id="rId15"/>
    <p:sldId id="35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4" d="100"/>
          <a:sy n="84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920CE-4840-457D-ACDB-ED96ECAADBD7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1A198F-4175-4E5B-80E0-51E75FF763E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Atmospheric Modeling</a:t>
          </a:r>
          <a:endParaRPr lang="en-US" dirty="0">
            <a:solidFill>
              <a:schemeClr val="bg1"/>
            </a:solidFill>
          </a:endParaRPr>
        </a:p>
      </dgm:t>
    </dgm:pt>
    <dgm:pt modelId="{193A581A-7E4A-4A0E-A6A6-6D53F002D305}" type="parTrans" cxnId="{A6F467B5-3191-4D9C-AC09-77D3AE9A685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051801-7036-4DFB-B2B5-4F9E69096E2B}" type="sibTrans" cxnId="{A6F467B5-3191-4D9C-AC09-77D3AE9A685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9608852-F349-4DB7-9EA2-CD9D5133FC0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Hydric Modeling</a:t>
          </a:r>
          <a:endParaRPr lang="en-US" dirty="0">
            <a:solidFill>
              <a:srgbClr val="FFFFFF"/>
            </a:solidFill>
          </a:endParaRPr>
        </a:p>
      </dgm:t>
    </dgm:pt>
    <dgm:pt modelId="{8D6F10F2-76B1-48A7-B0F5-3BFCA220AEF7}" type="parTrans" cxnId="{7ABB0583-ABAC-42D1-8D24-3183E008B7C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64535B0-6452-4B5E-8573-21C6E711BF71}" type="sibTrans" cxnId="{7ABB0583-ABAC-42D1-8D24-3183E008B7C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567ADA5-7743-44CE-80D3-F272DD8168E3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Perform simulation during the 3-month ERS for 1995, </a:t>
          </a:r>
          <a:r>
            <a:rPr lang="en-US" dirty="0" smtClean="0">
              <a:solidFill>
                <a:srgbClr val="FF0000"/>
              </a:solidFill>
            </a:rPr>
            <a:t>2003</a:t>
          </a:r>
          <a:r>
            <a:rPr lang="en-US" dirty="0" smtClean="0">
              <a:solidFill>
                <a:schemeClr val="tx2"/>
              </a:solidFill>
            </a:rPr>
            <a:t>, </a:t>
          </a:r>
          <a:r>
            <a:rPr lang="en-US" dirty="0" smtClean="0">
              <a:solidFill>
                <a:srgbClr val="FF0000"/>
              </a:solidFill>
            </a:rPr>
            <a:t>2012</a:t>
          </a:r>
          <a:r>
            <a:rPr lang="en-US" dirty="0" smtClean="0">
              <a:solidFill>
                <a:schemeClr val="tx2"/>
              </a:solidFill>
            </a:rPr>
            <a:t> (full year until ERS 2013)</a:t>
          </a:r>
          <a:endParaRPr lang="en-US" dirty="0">
            <a:solidFill>
              <a:schemeClr val="tx2"/>
            </a:solidFill>
          </a:endParaRPr>
        </a:p>
      </dgm:t>
    </dgm:pt>
    <dgm:pt modelId="{58E82B15-E1E2-4739-94AF-82BD1944FD62}" type="parTrans" cxnId="{701F7B1F-3D72-49B3-A85F-D1759CD401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2B0206E-2664-4CDE-8785-F6D3A32EE0CF}" type="sibTrans" cxnId="{701F7B1F-3D72-49B3-A85F-D1759CD401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3F1F176-15DB-4F10-907D-5C803D64C803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Model change in lake water levels performing a simple water balance of the lakes</a:t>
          </a:r>
          <a:endParaRPr lang="en-US" dirty="0">
            <a:solidFill>
              <a:schemeClr val="tx2"/>
            </a:solidFill>
          </a:endParaRPr>
        </a:p>
      </dgm:t>
    </dgm:pt>
    <dgm:pt modelId="{B2D7A334-3128-4517-8554-6B7168611F91}" type="parTrans" cxnId="{F9F391B1-2C95-45FE-8DA1-488ADA8C6D2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079CC06-6529-4224-B7C3-B11B2EFC158F}" type="sibTrans" cxnId="{F9F391B1-2C95-45FE-8DA1-488ADA8C6D2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D4CB6EA-6AAE-4E01-96C3-05DC119EDA9B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Incorporate LCLU change into current simulations</a:t>
          </a:r>
        </a:p>
      </dgm:t>
    </dgm:pt>
    <dgm:pt modelId="{8B55A4C9-1F46-467A-BEF0-339318E22EC3}" type="parTrans" cxnId="{014B1F95-4789-4858-A8EA-BEE3D285F83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384EC77-3DBA-41CF-8E7D-250322B4FF31}" type="sibTrans" cxnId="{014B1F95-4789-4858-A8EA-BEE3D285F83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5BB7B4E-CF07-40CB-9522-AC0380D4CE5A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Incorporate different SST values for the periods simulated</a:t>
          </a:r>
          <a:endParaRPr lang="en-US" dirty="0">
            <a:solidFill>
              <a:schemeClr val="tx2"/>
            </a:solidFill>
          </a:endParaRPr>
        </a:p>
      </dgm:t>
    </dgm:pt>
    <dgm:pt modelId="{DA045A42-7230-462A-9BC0-548725708801}" type="parTrans" cxnId="{C07C3295-B3C6-4532-971D-A612C619A87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CC0C973-242B-47A2-BBEC-0B2F494318F2}" type="sibTrans" cxnId="{C07C3295-B3C6-4532-971D-A612C619A87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C099DDD-35EE-4F8B-9CD0-79407D4290BE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Perform a quantitative factor separation analysis (Stein &amp; Alpert)</a:t>
          </a:r>
          <a:endParaRPr lang="en-US" dirty="0">
            <a:solidFill>
              <a:schemeClr val="tx2"/>
            </a:solidFill>
          </a:endParaRPr>
        </a:p>
      </dgm:t>
    </dgm:pt>
    <dgm:pt modelId="{2091A725-5016-49CA-AE38-DA623198B135}" type="parTrans" cxnId="{A5FD52E4-2979-447F-8C22-81B3CEBCA4B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06DE2AC-235F-46A3-9BF8-669A0B8921B3}" type="sibTrans" cxnId="{A5FD52E4-2979-447F-8C22-81B3CEBCA4B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1DDEFE4-9955-AB4B-8D05-ACC8FBD155FD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Determine statistical significance of differences found</a:t>
          </a:r>
          <a:endParaRPr lang="en-US" dirty="0">
            <a:solidFill>
              <a:schemeClr val="tx2"/>
            </a:solidFill>
          </a:endParaRPr>
        </a:p>
      </dgm:t>
    </dgm:pt>
    <dgm:pt modelId="{B0CCDA27-5A11-8E4B-B6AD-79669D273FAF}" type="parTrans" cxnId="{460F2733-91CA-2147-B55D-03BE6CBAB0E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3ABBAAF-4268-2742-A5FE-CBB3CB8FEDC8}" type="sibTrans" cxnId="{460F2733-91CA-2147-B55D-03BE6CBAB0E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09A6F0F-28F7-2A49-9058-167328EE0FC3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Lake water level (m) is a function of lake volume [h = f(</a:t>
          </a:r>
          <a:r>
            <a:rPr lang="en-US" i="1" dirty="0" smtClean="0">
              <a:solidFill>
                <a:schemeClr val="tx2"/>
              </a:solidFill>
            </a:rPr>
            <a:t>V</a:t>
          </a:r>
          <a:r>
            <a:rPr lang="en-US" i="0" dirty="0" smtClean="0">
              <a:solidFill>
                <a:schemeClr val="tx2"/>
              </a:solidFill>
            </a:rPr>
            <a:t>)]</a:t>
          </a:r>
          <a:endParaRPr lang="en-US" dirty="0">
            <a:solidFill>
              <a:schemeClr val="tx2"/>
            </a:solidFill>
          </a:endParaRPr>
        </a:p>
      </dgm:t>
    </dgm:pt>
    <dgm:pt modelId="{8138572F-6480-624D-8CDC-0B1B9BC3DDA3}" type="parTrans" cxnId="{CFD73699-7363-1B40-9146-56C97A0D27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CB53AB7-6422-3342-A8AD-2E30E95391B4}" type="sibTrans" cxnId="{CFD73699-7363-1B40-9146-56C97A0D27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E8B850F-FCEF-4844-9752-A6C61BE92F23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Perform a comprehensive hydrological modeling effort for the entire catchment area of the </a:t>
          </a:r>
          <a:r>
            <a:rPr lang="en-US" dirty="0" err="1" smtClean="0">
              <a:solidFill>
                <a:schemeClr val="tx2"/>
              </a:solidFill>
            </a:rPr>
            <a:t>Enriquillo</a:t>
          </a:r>
          <a:r>
            <a:rPr lang="en-US" dirty="0" smtClean="0">
              <a:solidFill>
                <a:schemeClr val="tx2"/>
              </a:solidFill>
            </a:rPr>
            <a:t> Basin</a:t>
          </a:r>
          <a:endParaRPr lang="en-US" dirty="0">
            <a:solidFill>
              <a:schemeClr val="tx2"/>
            </a:solidFill>
          </a:endParaRPr>
        </a:p>
      </dgm:t>
    </dgm:pt>
    <dgm:pt modelId="{A9357F06-372F-194E-9318-0F743F756482}" type="parTrans" cxnId="{C65D32B9-8B0B-DE4C-8864-93590F18E43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C18C85D-CCBF-5342-94A4-7D1394807B8E}" type="sibTrans" cxnId="{C65D32B9-8B0B-DE4C-8864-93590F18E43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9B6DDC3-D6DF-499A-A7FE-3C42257FDE88}" type="pres">
      <dgm:prSet presAssocID="{CF5920CE-4840-457D-ACDB-ED96ECAADB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D8B5E-811D-4A68-A1C6-44FCCFD04DC1}" type="pres">
      <dgm:prSet presAssocID="{A81A198F-4175-4E5B-80E0-51E75FF763EC}" presName="parentLin" presStyleCnt="0"/>
      <dgm:spPr/>
    </dgm:pt>
    <dgm:pt modelId="{2DA8200E-3CB8-47DF-8DFD-199600EF8586}" type="pres">
      <dgm:prSet presAssocID="{A81A198F-4175-4E5B-80E0-51E75FF763E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547D97-9574-475A-986F-691A7898E4B3}" type="pres">
      <dgm:prSet presAssocID="{A81A198F-4175-4E5B-80E0-51E75FF763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D1C06-53C4-4ADA-ACDF-4A89A36FBEE0}" type="pres">
      <dgm:prSet presAssocID="{A81A198F-4175-4E5B-80E0-51E75FF763EC}" presName="negativeSpace" presStyleCnt="0"/>
      <dgm:spPr/>
    </dgm:pt>
    <dgm:pt modelId="{D82420BA-32F7-4F07-A8B1-6E885BD56606}" type="pres">
      <dgm:prSet presAssocID="{A81A198F-4175-4E5B-80E0-51E75FF763E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43183-190C-4933-B100-0D977B356474}" type="pres">
      <dgm:prSet presAssocID="{38051801-7036-4DFB-B2B5-4F9E69096E2B}" presName="spaceBetweenRectangles" presStyleCnt="0"/>
      <dgm:spPr/>
    </dgm:pt>
    <dgm:pt modelId="{46DD4780-5966-4200-9734-91A1D957B23B}" type="pres">
      <dgm:prSet presAssocID="{A9608852-F349-4DB7-9EA2-CD9D5133FC05}" presName="parentLin" presStyleCnt="0"/>
      <dgm:spPr/>
    </dgm:pt>
    <dgm:pt modelId="{3254EDBF-2265-4075-B76B-64896D526C53}" type="pres">
      <dgm:prSet presAssocID="{A9608852-F349-4DB7-9EA2-CD9D5133FC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5902409-0D49-4297-990F-96D7ED553F93}" type="pres">
      <dgm:prSet presAssocID="{A9608852-F349-4DB7-9EA2-CD9D5133FC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A3460-5128-4BCC-BE72-4F43941E786D}" type="pres">
      <dgm:prSet presAssocID="{A9608852-F349-4DB7-9EA2-CD9D5133FC05}" presName="negativeSpace" presStyleCnt="0"/>
      <dgm:spPr/>
    </dgm:pt>
    <dgm:pt modelId="{1C0A7083-F3AE-4C43-8826-508585CCC9C8}" type="pres">
      <dgm:prSet presAssocID="{A9608852-F349-4DB7-9EA2-CD9D5133FC0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D7FEF-B5B8-4B70-A37C-4DDE4B1A1B2A}" type="presOf" srcId="{A9608852-F349-4DB7-9EA2-CD9D5133FC05}" destId="{3254EDBF-2265-4075-B76B-64896D526C53}" srcOrd="0" destOrd="0" presId="urn:microsoft.com/office/officeart/2005/8/layout/list1"/>
    <dgm:cxn modelId="{CFD73699-7363-1B40-9146-56C97A0D27BE}" srcId="{A9608852-F349-4DB7-9EA2-CD9D5133FC05}" destId="{B09A6F0F-28F7-2A49-9058-167328EE0FC3}" srcOrd="2" destOrd="0" parTransId="{8138572F-6480-624D-8CDC-0B1B9BC3DDA3}" sibTransId="{6CB53AB7-6422-3342-A8AD-2E30E95391B4}"/>
    <dgm:cxn modelId="{F9F391B1-2C95-45FE-8DA1-488ADA8C6D22}" srcId="{A9608852-F349-4DB7-9EA2-CD9D5133FC05}" destId="{A3F1F176-15DB-4F10-907D-5C803D64C803}" srcOrd="1" destOrd="0" parTransId="{B2D7A334-3128-4517-8554-6B7168611F91}" sibTransId="{7079CC06-6529-4224-B7C3-B11B2EFC158F}"/>
    <dgm:cxn modelId="{68C26BE8-FFDA-40C2-9DE0-73B38C3E3FA1}" type="presOf" srcId="{9C099DDD-35EE-4F8B-9CD0-79407D4290BE}" destId="{D82420BA-32F7-4F07-A8B1-6E885BD56606}" srcOrd="0" destOrd="3" presId="urn:microsoft.com/office/officeart/2005/8/layout/list1"/>
    <dgm:cxn modelId="{6CDF4C64-AC71-D141-86EE-CF9CE277B322}" type="presOf" srcId="{4E8B850F-FCEF-4844-9752-A6C61BE92F23}" destId="{1C0A7083-F3AE-4C43-8826-508585CCC9C8}" srcOrd="0" destOrd="0" presId="urn:microsoft.com/office/officeart/2005/8/layout/list1"/>
    <dgm:cxn modelId="{58899271-5AE0-48C3-AA06-0AA94930BD02}" type="presOf" srcId="{8567ADA5-7743-44CE-80D3-F272DD8168E3}" destId="{D82420BA-32F7-4F07-A8B1-6E885BD56606}" srcOrd="0" destOrd="0" presId="urn:microsoft.com/office/officeart/2005/8/layout/list1"/>
    <dgm:cxn modelId="{7ABB0583-ABAC-42D1-8D24-3183E008B7C4}" srcId="{CF5920CE-4840-457D-ACDB-ED96ECAADBD7}" destId="{A9608852-F349-4DB7-9EA2-CD9D5133FC05}" srcOrd="1" destOrd="0" parTransId="{8D6F10F2-76B1-48A7-B0F5-3BFCA220AEF7}" sibTransId="{E64535B0-6452-4B5E-8573-21C6E711BF71}"/>
    <dgm:cxn modelId="{2F14F490-5EDA-4B32-9B2D-64AF7B6A0A0A}" type="presOf" srcId="{A1DDEFE4-9955-AB4B-8D05-ACC8FBD155FD}" destId="{D82420BA-32F7-4F07-A8B1-6E885BD56606}" srcOrd="0" destOrd="4" presId="urn:microsoft.com/office/officeart/2005/8/layout/list1"/>
    <dgm:cxn modelId="{014B1F95-4789-4858-A8EA-BEE3D285F83B}" srcId="{A81A198F-4175-4E5B-80E0-51E75FF763EC}" destId="{BD4CB6EA-6AAE-4E01-96C3-05DC119EDA9B}" srcOrd="1" destOrd="0" parTransId="{8B55A4C9-1F46-467A-BEF0-339318E22EC3}" sibTransId="{A384EC77-3DBA-41CF-8E7D-250322B4FF31}"/>
    <dgm:cxn modelId="{460F2733-91CA-2147-B55D-03BE6CBAB0E3}" srcId="{A81A198F-4175-4E5B-80E0-51E75FF763EC}" destId="{A1DDEFE4-9955-AB4B-8D05-ACC8FBD155FD}" srcOrd="4" destOrd="0" parTransId="{B0CCDA27-5A11-8E4B-B6AD-79669D273FAF}" sibTransId="{03ABBAAF-4268-2742-A5FE-CBB3CB8FEDC8}"/>
    <dgm:cxn modelId="{15E4EF82-8EBF-0547-B110-AD686D0021ED}" type="presOf" srcId="{B09A6F0F-28F7-2A49-9058-167328EE0FC3}" destId="{1C0A7083-F3AE-4C43-8826-508585CCC9C8}" srcOrd="0" destOrd="2" presId="urn:microsoft.com/office/officeart/2005/8/layout/list1"/>
    <dgm:cxn modelId="{A94C6C40-C569-4ACF-BE2F-1EACDA2E1FD0}" type="presOf" srcId="{A81A198F-4175-4E5B-80E0-51E75FF763EC}" destId="{CF547D97-9574-475A-986F-691A7898E4B3}" srcOrd="1" destOrd="0" presId="urn:microsoft.com/office/officeart/2005/8/layout/list1"/>
    <dgm:cxn modelId="{6DA7C496-CF40-4BAF-AAC7-FEFBA4C569D7}" type="presOf" srcId="{A3F1F176-15DB-4F10-907D-5C803D64C803}" destId="{1C0A7083-F3AE-4C43-8826-508585CCC9C8}" srcOrd="0" destOrd="1" presId="urn:microsoft.com/office/officeart/2005/8/layout/list1"/>
    <dgm:cxn modelId="{A5FD52E4-2979-447F-8C22-81B3CEBCA4B2}" srcId="{A81A198F-4175-4E5B-80E0-51E75FF763EC}" destId="{9C099DDD-35EE-4F8B-9CD0-79407D4290BE}" srcOrd="3" destOrd="0" parTransId="{2091A725-5016-49CA-AE38-DA623198B135}" sibTransId="{906DE2AC-235F-46A3-9BF8-669A0B8921B3}"/>
    <dgm:cxn modelId="{AF69CCFD-E758-4EBB-9D44-52329F998890}" type="presOf" srcId="{CF5920CE-4840-457D-ACDB-ED96ECAADBD7}" destId="{39B6DDC3-D6DF-499A-A7FE-3C42257FDE88}" srcOrd="0" destOrd="0" presId="urn:microsoft.com/office/officeart/2005/8/layout/list1"/>
    <dgm:cxn modelId="{A6F467B5-3191-4D9C-AC09-77D3AE9A6856}" srcId="{CF5920CE-4840-457D-ACDB-ED96ECAADBD7}" destId="{A81A198F-4175-4E5B-80E0-51E75FF763EC}" srcOrd="0" destOrd="0" parTransId="{193A581A-7E4A-4A0E-A6A6-6D53F002D305}" sibTransId="{38051801-7036-4DFB-B2B5-4F9E69096E2B}"/>
    <dgm:cxn modelId="{701F7B1F-3D72-49B3-A85F-D1759CD40177}" srcId="{A81A198F-4175-4E5B-80E0-51E75FF763EC}" destId="{8567ADA5-7743-44CE-80D3-F272DD8168E3}" srcOrd="0" destOrd="0" parTransId="{58E82B15-E1E2-4739-94AF-82BD1944FD62}" sibTransId="{12B0206E-2664-4CDE-8785-F6D3A32EE0CF}"/>
    <dgm:cxn modelId="{70A38766-52AF-44E4-9014-276EE526DF64}" type="presOf" srcId="{BD4CB6EA-6AAE-4E01-96C3-05DC119EDA9B}" destId="{D82420BA-32F7-4F07-A8B1-6E885BD56606}" srcOrd="0" destOrd="1" presId="urn:microsoft.com/office/officeart/2005/8/layout/list1"/>
    <dgm:cxn modelId="{19E4AAD1-1339-404B-AEF2-B4389B811602}" type="presOf" srcId="{A9608852-F349-4DB7-9EA2-CD9D5133FC05}" destId="{45902409-0D49-4297-990F-96D7ED553F93}" srcOrd="1" destOrd="0" presId="urn:microsoft.com/office/officeart/2005/8/layout/list1"/>
    <dgm:cxn modelId="{3DAE3D08-7B17-4640-B97F-32A4749CFE10}" type="presOf" srcId="{A81A198F-4175-4E5B-80E0-51E75FF763EC}" destId="{2DA8200E-3CB8-47DF-8DFD-199600EF8586}" srcOrd="0" destOrd="0" presId="urn:microsoft.com/office/officeart/2005/8/layout/list1"/>
    <dgm:cxn modelId="{8965AA1F-2328-4C1A-9275-68D3122B13A6}" type="presOf" srcId="{95BB7B4E-CF07-40CB-9522-AC0380D4CE5A}" destId="{D82420BA-32F7-4F07-A8B1-6E885BD56606}" srcOrd="0" destOrd="2" presId="urn:microsoft.com/office/officeart/2005/8/layout/list1"/>
    <dgm:cxn modelId="{C65D32B9-8B0B-DE4C-8864-93590F18E43D}" srcId="{A9608852-F349-4DB7-9EA2-CD9D5133FC05}" destId="{4E8B850F-FCEF-4844-9752-A6C61BE92F23}" srcOrd="0" destOrd="0" parTransId="{A9357F06-372F-194E-9318-0F743F756482}" sibTransId="{0C18C85D-CCBF-5342-94A4-7D1394807B8E}"/>
    <dgm:cxn modelId="{C07C3295-B3C6-4532-971D-A612C619A876}" srcId="{A81A198F-4175-4E5B-80E0-51E75FF763EC}" destId="{95BB7B4E-CF07-40CB-9522-AC0380D4CE5A}" srcOrd="2" destOrd="0" parTransId="{DA045A42-7230-462A-9BC0-548725708801}" sibTransId="{8CC0C973-242B-47A2-BBEC-0B2F494318F2}"/>
    <dgm:cxn modelId="{2D72455F-4240-4F63-8078-3BB61CD862DD}" type="presParOf" srcId="{39B6DDC3-D6DF-499A-A7FE-3C42257FDE88}" destId="{E2DD8B5E-811D-4A68-A1C6-44FCCFD04DC1}" srcOrd="0" destOrd="0" presId="urn:microsoft.com/office/officeart/2005/8/layout/list1"/>
    <dgm:cxn modelId="{2F7F5A42-1A2C-4C8E-80EC-C771B0D532AB}" type="presParOf" srcId="{E2DD8B5E-811D-4A68-A1C6-44FCCFD04DC1}" destId="{2DA8200E-3CB8-47DF-8DFD-199600EF8586}" srcOrd="0" destOrd="0" presId="urn:microsoft.com/office/officeart/2005/8/layout/list1"/>
    <dgm:cxn modelId="{AF5986AC-6807-4CE5-A2EB-48FC01357EBF}" type="presParOf" srcId="{E2DD8B5E-811D-4A68-A1C6-44FCCFD04DC1}" destId="{CF547D97-9574-475A-986F-691A7898E4B3}" srcOrd="1" destOrd="0" presId="urn:microsoft.com/office/officeart/2005/8/layout/list1"/>
    <dgm:cxn modelId="{5F57E21B-0155-4D9A-B8F2-D899BEDB64DE}" type="presParOf" srcId="{39B6DDC3-D6DF-499A-A7FE-3C42257FDE88}" destId="{500D1C06-53C4-4ADA-ACDF-4A89A36FBEE0}" srcOrd="1" destOrd="0" presId="urn:microsoft.com/office/officeart/2005/8/layout/list1"/>
    <dgm:cxn modelId="{58641C86-DB3E-43ED-9230-180D49C4DF3C}" type="presParOf" srcId="{39B6DDC3-D6DF-499A-A7FE-3C42257FDE88}" destId="{D82420BA-32F7-4F07-A8B1-6E885BD56606}" srcOrd="2" destOrd="0" presId="urn:microsoft.com/office/officeart/2005/8/layout/list1"/>
    <dgm:cxn modelId="{9019EE80-A0A9-4149-8B3E-E460B56371D1}" type="presParOf" srcId="{39B6DDC3-D6DF-499A-A7FE-3C42257FDE88}" destId="{27043183-190C-4933-B100-0D977B356474}" srcOrd="3" destOrd="0" presId="urn:microsoft.com/office/officeart/2005/8/layout/list1"/>
    <dgm:cxn modelId="{50AC2AA2-1130-421D-834D-B1FE80F369D3}" type="presParOf" srcId="{39B6DDC3-D6DF-499A-A7FE-3C42257FDE88}" destId="{46DD4780-5966-4200-9734-91A1D957B23B}" srcOrd="4" destOrd="0" presId="urn:microsoft.com/office/officeart/2005/8/layout/list1"/>
    <dgm:cxn modelId="{54131B5C-3712-4D5B-A5F8-C5169EF2AD27}" type="presParOf" srcId="{46DD4780-5966-4200-9734-91A1D957B23B}" destId="{3254EDBF-2265-4075-B76B-64896D526C53}" srcOrd="0" destOrd="0" presId="urn:microsoft.com/office/officeart/2005/8/layout/list1"/>
    <dgm:cxn modelId="{E1041851-C854-4DE1-BD6F-252AAF381870}" type="presParOf" srcId="{46DD4780-5966-4200-9734-91A1D957B23B}" destId="{45902409-0D49-4297-990F-96D7ED553F93}" srcOrd="1" destOrd="0" presId="urn:microsoft.com/office/officeart/2005/8/layout/list1"/>
    <dgm:cxn modelId="{D6A689F6-3746-4818-B053-29417C71539F}" type="presParOf" srcId="{39B6DDC3-D6DF-499A-A7FE-3C42257FDE88}" destId="{1CFA3460-5128-4BCC-BE72-4F43941E786D}" srcOrd="5" destOrd="0" presId="urn:microsoft.com/office/officeart/2005/8/layout/list1"/>
    <dgm:cxn modelId="{343092DA-6D06-412F-8760-654DAC1CAC90}" type="presParOf" srcId="{39B6DDC3-D6DF-499A-A7FE-3C42257FDE88}" destId="{1C0A7083-F3AE-4C43-8826-508585CCC9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20BA-32F7-4F07-A8B1-6E885BD56606}">
      <dsp:nvSpPr>
        <dsp:cNvPr id="0" name=""/>
        <dsp:cNvSpPr/>
      </dsp:nvSpPr>
      <dsp:spPr>
        <a:xfrm>
          <a:off x="0" y="414599"/>
          <a:ext cx="88392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16560" rIns="6860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Perform simulation during the 3-month ERS for 1995, </a:t>
          </a:r>
          <a:r>
            <a:rPr lang="en-US" sz="2000" kern="1200" dirty="0" smtClean="0">
              <a:solidFill>
                <a:srgbClr val="FF0000"/>
              </a:solidFill>
            </a:rPr>
            <a:t>2003</a:t>
          </a:r>
          <a:r>
            <a:rPr lang="en-US" sz="2000" kern="1200" dirty="0" smtClean="0">
              <a:solidFill>
                <a:schemeClr val="tx2"/>
              </a:solidFill>
            </a:rPr>
            <a:t>, </a:t>
          </a:r>
          <a:r>
            <a:rPr lang="en-US" sz="2000" kern="1200" dirty="0" smtClean="0">
              <a:solidFill>
                <a:srgbClr val="FF0000"/>
              </a:solidFill>
            </a:rPr>
            <a:t>2012</a:t>
          </a:r>
          <a:r>
            <a:rPr lang="en-US" sz="2000" kern="1200" dirty="0" smtClean="0">
              <a:solidFill>
                <a:schemeClr val="tx2"/>
              </a:solidFill>
            </a:rPr>
            <a:t> (full year until ERS 2013)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Incorporate LCLU change into current simulations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Incorporate different SST values for the periods simulated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Perform a quantitative factor separation analysis (Stein &amp; Alpert)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Determine statistical significance of differences found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414599"/>
        <a:ext cx="8839200" cy="2394000"/>
      </dsp:txXfrm>
    </dsp:sp>
    <dsp:sp modelId="{CF547D97-9574-475A-986F-691A7898E4B3}">
      <dsp:nvSpPr>
        <dsp:cNvPr id="0" name=""/>
        <dsp:cNvSpPr/>
      </dsp:nvSpPr>
      <dsp:spPr>
        <a:xfrm>
          <a:off x="441960" y="119399"/>
          <a:ext cx="618744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Atmospheric Modeling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70781" y="148220"/>
        <a:ext cx="6129798" cy="532758"/>
      </dsp:txXfrm>
    </dsp:sp>
    <dsp:sp modelId="{1C0A7083-F3AE-4C43-8826-508585CCC9C8}">
      <dsp:nvSpPr>
        <dsp:cNvPr id="0" name=""/>
        <dsp:cNvSpPr/>
      </dsp:nvSpPr>
      <dsp:spPr>
        <a:xfrm>
          <a:off x="0" y="3211800"/>
          <a:ext cx="88392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16560" rIns="6860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Perform a comprehensive hydrological modeling effort for the entire catchment area of the </a:t>
          </a:r>
          <a:r>
            <a:rPr lang="en-US" sz="2000" kern="1200" dirty="0" err="1" smtClean="0">
              <a:solidFill>
                <a:schemeClr val="tx2"/>
              </a:solidFill>
            </a:rPr>
            <a:t>Enriquillo</a:t>
          </a:r>
          <a:r>
            <a:rPr lang="en-US" sz="2000" kern="1200" dirty="0" smtClean="0">
              <a:solidFill>
                <a:schemeClr val="tx2"/>
              </a:solidFill>
            </a:rPr>
            <a:t> Basin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Model change in lake water levels performing a simple water balance of the lakes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Lake water level (m) is a function of lake volume [h = f(</a:t>
          </a:r>
          <a:r>
            <a:rPr lang="en-US" sz="2000" i="1" kern="1200" dirty="0" smtClean="0">
              <a:solidFill>
                <a:schemeClr val="tx2"/>
              </a:solidFill>
            </a:rPr>
            <a:t>V</a:t>
          </a:r>
          <a:r>
            <a:rPr lang="en-US" sz="2000" i="0" kern="1200" dirty="0" smtClean="0">
              <a:solidFill>
                <a:schemeClr val="tx2"/>
              </a:solidFill>
            </a:rPr>
            <a:t>)]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3211800"/>
        <a:ext cx="8839200" cy="2079000"/>
      </dsp:txXfrm>
    </dsp:sp>
    <dsp:sp modelId="{45902409-0D49-4297-990F-96D7ED553F93}">
      <dsp:nvSpPr>
        <dsp:cNvPr id="0" name=""/>
        <dsp:cNvSpPr/>
      </dsp:nvSpPr>
      <dsp:spPr>
        <a:xfrm>
          <a:off x="441960" y="2916600"/>
          <a:ext cx="6187440" cy="590400"/>
        </a:xfrm>
        <a:prstGeom prst="round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</a:rPr>
            <a:t>Hydric Modeling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470781" y="2945421"/>
        <a:ext cx="612979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6A27C-098E-46BE-A9D2-4DA1830E5E99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20445-B00B-409B-86F8-7BB59D2DB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7CC88-75B7-47CC-8CA5-CB3A177F65D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78B98-A479-4A7C-88F8-FE612A1622AF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4CBE1-D76F-4C35-966B-2CF7337679AF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7D603-31C7-4F20-948C-40877E1A9490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47854-BFD6-499E-8ABC-900915E54B04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1EFAB-649D-4301-A0FE-B429999FE25E}" type="datetime1">
              <a:rPr lang="en-US" smtClean="0"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24DC-C792-4844-8105-445A40A77E5C}" type="datetime1">
              <a:rPr lang="en-US" smtClean="0"/>
              <a:t>6/4/13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04099B-4390-4B2E-A107-419FD3D74F28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11069A-DA2F-4F8F-853B-5A25D667E565}" type="datetime1">
              <a:rPr lang="en-US" smtClean="0"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8BEB08-D6CC-461E-B8E0-7EC781761D3A}" type="datetime1">
              <a:rPr lang="en-US" smtClean="0"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4DE71-841A-4197-96E8-3CB7E67D110A}" type="datetime1">
              <a:rPr lang="en-US" smtClean="0"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Enriquillo Growth/CCNY/INTEC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8FEBB-1559-4BD7-92D9-771A4E44B4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CNY\DSCN4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" y="0"/>
            <a:ext cx="91439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66800"/>
            <a:ext cx="8915400" cy="22098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660066"/>
                </a:solidFill>
                <a:latin typeface="Tahoma"/>
                <a:cs typeface="Tahoma"/>
              </a:rPr>
              <a:t>On </a:t>
            </a:r>
            <a:r>
              <a:rPr lang="en-US" sz="2800" dirty="0">
                <a:solidFill>
                  <a:srgbClr val="660066"/>
                </a:solidFill>
                <a:latin typeface="Tahoma"/>
                <a:cs typeface="Tahoma"/>
              </a:rPr>
              <a:t>the Changes of the Hydrological Balance of </a:t>
            </a:r>
            <a:r>
              <a:rPr lang="en-US" sz="2800" dirty="0" smtClean="0">
                <a:solidFill>
                  <a:srgbClr val="660066"/>
                </a:solidFill>
                <a:latin typeface="Tahoma"/>
                <a:cs typeface="Tahoma"/>
              </a:rPr>
              <a:t>Caribbean Lakes </a:t>
            </a:r>
            <a:br>
              <a:rPr lang="en-US" sz="2800" dirty="0" smtClean="0">
                <a:solidFill>
                  <a:srgbClr val="660066"/>
                </a:solidFill>
                <a:latin typeface="Tahoma"/>
                <a:cs typeface="Tahoma"/>
              </a:rPr>
            </a:br>
            <a:r>
              <a:rPr lang="en-US" sz="2800" dirty="0" smtClean="0">
                <a:solidFill>
                  <a:srgbClr val="660066"/>
                </a:solidFill>
                <a:latin typeface="Tahoma"/>
                <a:cs typeface="Tahoma"/>
              </a:rPr>
              <a:t>– Modeling and Observations </a:t>
            </a:r>
            <a:br>
              <a:rPr lang="en-US" sz="2800" dirty="0" smtClean="0">
                <a:solidFill>
                  <a:srgbClr val="660066"/>
                </a:solidFill>
                <a:latin typeface="Tahoma"/>
                <a:cs typeface="Tahoma"/>
              </a:rPr>
            </a:br>
            <a:endParaRPr lang="en-US" sz="2800" dirty="0">
              <a:solidFill>
                <a:srgbClr val="660066"/>
              </a:solidFill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657600"/>
            <a:ext cx="8915400" cy="2133600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en-US" sz="2400" b="1" dirty="0">
                <a:latin typeface="Tahoma"/>
                <a:cs typeface="Tahoma"/>
              </a:rPr>
              <a:t>Daniel </a:t>
            </a:r>
            <a:r>
              <a:rPr lang="en-US" sz="2400" b="1" dirty="0" smtClean="0">
                <a:latin typeface="Tahoma"/>
                <a:cs typeface="Tahoma"/>
              </a:rPr>
              <a:t>E. Comarazamy</a:t>
            </a:r>
            <a:endParaRPr lang="en-US" sz="2400" b="1" dirty="0">
              <a:latin typeface="Tahoma"/>
              <a:cs typeface="Tahoma"/>
            </a:endParaRPr>
          </a:p>
          <a:p>
            <a:pPr marR="0" algn="l">
              <a:lnSpc>
                <a:spcPct val="90000"/>
              </a:lnSpc>
            </a:pPr>
            <a:r>
              <a:rPr lang="en-US" sz="2400" b="1" dirty="0" smtClean="0">
                <a:latin typeface="Tahoma"/>
                <a:cs typeface="Tahoma"/>
              </a:rPr>
              <a:t>Jorge E. González</a:t>
            </a:r>
          </a:p>
          <a:p>
            <a:pPr marR="0" algn="l">
              <a:lnSpc>
                <a:spcPct val="90000"/>
              </a:lnSpc>
            </a:pPr>
            <a:r>
              <a:rPr lang="en-US" sz="2400" b="1" dirty="0" smtClean="0">
                <a:latin typeface="Tahoma"/>
                <a:cs typeface="Tahoma"/>
              </a:rPr>
              <a:t>The </a:t>
            </a:r>
            <a:r>
              <a:rPr lang="en-US" sz="2400" b="1" dirty="0">
                <a:latin typeface="Tahoma"/>
                <a:cs typeface="Tahoma"/>
              </a:rPr>
              <a:t>NOAA CREST </a:t>
            </a:r>
            <a:r>
              <a:rPr lang="en-US" sz="2400" b="1" dirty="0" smtClean="0">
                <a:latin typeface="Tahoma"/>
                <a:cs typeface="Tahoma"/>
              </a:rPr>
              <a:t>Center of </a:t>
            </a:r>
            <a:r>
              <a:rPr lang="en-US" sz="2400" b="1" dirty="0">
                <a:latin typeface="Tahoma"/>
                <a:cs typeface="Tahoma"/>
              </a:rPr>
              <a:t>the City College of New York (CCNY</a:t>
            </a:r>
            <a:r>
              <a:rPr lang="en-US" sz="2400" b="1" dirty="0" smtClean="0">
                <a:latin typeface="Tahoma"/>
                <a:cs typeface="Tahoma"/>
              </a:rPr>
              <a:t>)</a:t>
            </a:r>
            <a:endParaRPr lang="en-US" sz="2400" b="1" dirty="0">
              <a:latin typeface="Tahoma"/>
              <a:cs typeface="Tahoma"/>
            </a:endParaRPr>
          </a:p>
        </p:txBody>
      </p:sp>
      <p:pic>
        <p:nvPicPr>
          <p:cNvPr id="8" name="Picture 102" descr="Crest-NOA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06" y="0"/>
            <a:ext cx="3259394" cy="8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5" descr="ccny_logo_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20961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3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" y="18163"/>
            <a:ext cx="2776323" cy="7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>
                <a:solidFill>
                  <a:schemeClr val="bg2"/>
                </a:solidFill>
              </a:rPr>
              <a:pPr/>
              <a:t>1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ahoma"/>
                <a:cs typeface="Tahoma"/>
              </a:rPr>
              <a:t>8</a:t>
            </a:r>
            <a:r>
              <a:rPr lang="en-US" sz="1600" b="1" baseline="30000" dirty="0" smtClean="0">
                <a:latin typeface="Tahoma"/>
                <a:cs typeface="Tahoma"/>
              </a:rPr>
              <a:t>th</a:t>
            </a:r>
            <a:r>
              <a:rPr lang="en-US" sz="1600" b="1" dirty="0" smtClean="0">
                <a:latin typeface="Tahoma"/>
                <a:cs typeface="Tahoma"/>
              </a:rPr>
              <a:t> Annual NOAA-CREST Symposium</a:t>
            </a:r>
            <a:endParaRPr lang="en-US" sz="1600" b="1" dirty="0">
              <a:latin typeface="Tahoma"/>
              <a:cs typeface="Tahoma"/>
            </a:endParaRPr>
          </a:p>
          <a:p>
            <a:pPr algn="ctr"/>
            <a:r>
              <a:rPr lang="en-US" sz="1600" b="1" dirty="0" smtClean="0">
                <a:latin typeface="Tahoma"/>
                <a:cs typeface="Tahoma"/>
              </a:rPr>
              <a:t>New York, NY</a:t>
            </a:r>
            <a:endParaRPr lang="en-US" sz="1600" b="1" dirty="0">
              <a:latin typeface="Tahoma"/>
              <a:cs typeface="Tahoma"/>
            </a:endParaRPr>
          </a:p>
          <a:p>
            <a:pPr algn="ctr"/>
            <a:r>
              <a:rPr lang="en-US" sz="1600" b="1" dirty="0" smtClean="0">
                <a:latin typeface="Tahoma"/>
                <a:cs typeface="Tahoma"/>
              </a:rPr>
              <a:t>June 5-6, </a:t>
            </a:r>
            <a:r>
              <a:rPr lang="en-US" sz="1600" b="1" dirty="0" smtClean="0">
                <a:latin typeface="Tahoma"/>
                <a:cs typeface="Tahoma"/>
              </a:rPr>
              <a:t>2013</a:t>
            </a:r>
            <a:endParaRPr lang="en-US" sz="1600" b="1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0" y="152400"/>
            <a:ext cx="91439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/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Instrumentation of the </a:t>
            </a:r>
            <a:r>
              <a:rPr lang="en-US" sz="2800" b="1" dirty="0" err="1" smtClean="0">
                <a:solidFill>
                  <a:srgbClr val="660066"/>
                </a:solidFill>
                <a:latin typeface="Arial" charset="0"/>
              </a:rPr>
              <a:t>Neyba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 Sierra by CCNY</a:t>
            </a:r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/INTEC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:</a:t>
            </a:r>
          </a:p>
          <a:p>
            <a:pPr algn="ctr" defTabSz="3046413"/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Total 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Daily Precipitation </a:t>
            </a:r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mm)</a:t>
            </a:r>
            <a:endParaRPr lang="en-US" sz="2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10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5438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096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Tahoma"/>
                <a:cs typeface="Tahoma"/>
              </a:rPr>
              <a:t>Bromeliad Branch: 330 mm of water measured by Fog Gauge Jul 25, 2012 to Jun 22, 2013</a:t>
            </a:r>
            <a:endParaRPr lang="en-US" sz="2200" dirty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308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0" y="152400"/>
            <a:ext cx="91439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/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Instrumentation of the </a:t>
            </a:r>
            <a:r>
              <a:rPr lang="en-US" sz="2800" b="1" dirty="0" err="1" smtClean="0">
                <a:solidFill>
                  <a:srgbClr val="660066"/>
                </a:solidFill>
                <a:latin typeface="Arial" charset="0"/>
              </a:rPr>
              <a:t>Bahoruco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 Sierra:</a:t>
            </a:r>
          </a:p>
          <a:p>
            <a:pPr algn="ctr" defTabSz="3046413"/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Total 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Daily Precipitation </a:t>
            </a:r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mm)</a:t>
            </a:r>
            <a:endParaRPr lang="en-US" sz="2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11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2" name="Picture 1" descr="bahoruco_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19200"/>
            <a:ext cx="660196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 eaLnBrk="1" hangingPunct="1"/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A Hydro</a:t>
            </a:r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-Meteorology 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Hypothesis Tested with Integrated Atmospheric/Hydric Modeling</a:t>
            </a: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381000" y="9906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t"/>
          <a:lstStyle/>
          <a:p>
            <a:pPr defTabSz="3046413" eaLnBrk="1" hangingPunct="1">
              <a:lnSpc>
                <a:spcPct val="11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The regional and local observations are complemented by a set of numerical atmospheric and hydric simulations that allows the:</a:t>
            </a:r>
          </a:p>
          <a:p>
            <a:pPr marL="457200" indent="-457200" defTabSz="3046413"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Generation of key variable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gridded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datasets;</a:t>
            </a:r>
          </a:p>
          <a:p>
            <a:pPr marL="457200" indent="-457200" defTabSz="3046413" eaLnBrk="1" hangingPunct="1"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Incorporation of climate change effects;</a:t>
            </a:r>
          </a:p>
          <a:p>
            <a:pPr marL="457200" indent="-457200" defTabSz="3046413" eaLnBrk="1" hangingPunct="1"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Incorporation of SST change effects;</a:t>
            </a:r>
          </a:p>
          <a:p>
            <a:pPr marL="457200" indent="-457200" defTabSz="3046413" eaLnBrk="1" hangingPunct="1"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Incorporation of LCLU change effects;</a:t>
            </a:r>
          </a:p>
          <a:p>
            <a:pPr marL="457200" indent="-457200" defTabSz="3046413" eaLnBrk="1" hangingPunct="1"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Generation of datasets of variables not easily measured (e.g., atmospheric liquid water content, wind patterns);</a:t>
            </a:r>
          </a:p>
          <a:p>
            <a:pPr marL="457200" indent="-457200" defTabSz="3046413" eaLnBrk="1" hangingPunct="1"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Projection of future climate conditions and lake growth.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12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4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/>
          </p:cNvSpPr>
          <p:nvPr/>
        </p:nvSpPr>
        <p:spPr bwMode="auto">
          <a:xfrm>
            <a:off x="0" y="0"/>
            <a:ext cx="9144000" cy="5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 eaLnBrk="1" hangingPunct="1"/>
            <a:r>
              <a:rPr lang="en-US" sz="2000" b="1" dirty="0" smtClean="0">
                <a:solidFill>
                  <a:srgbClr val="660066"/>
                </a:solidFill>
                <a:latin typeface="Arial" charset="0"/>
              </a:rPr>
              <a:t>A </a:t>
            </a:r>
            <a:r>
              <a:rPr lang="en-US" sz="2000" b="1" dirty="0">
                <a:solidFill>
                  <a:srgbClr val="660066"/>
                </a:solidFill>
                <a:latin typeface="Arial" charset="0"/>
              </a:rPr>
              <a:t>Hydro-Meteorology </a:t>
            </a:r>
            <a:r>
              <a:rPr lang="en-US" sz="2000" b="1" dirty="0" smtClean="0">
                <a:solidFill>
                  <a:srgbClr val="660066"/>
                </a:solidFill>
                <a:latin typeface="Arial" charset="0"/>
              </a:rPr>
              <a:t>Hypothesis Tested with Atmospheric Modeling:</a:t>
            </a:r>
          </a:p>
          <a:p>
            <a:pPr algn="ctr" defTabSz="3046413"/>
            <a:r>
              <a:rPr lang="en-US" sz="2000" b="1" dirty="0" smtClean="0">
                <a:solidFill>
                  <a:srgbClr val="660066"/>
                </a:solidFill>
                <a:latin typeface="Arial" charset="0"/>
              </a:rPr>
              <a:t>Preliminary Results for Differences in Key Variables</a:t>
            </a:r>
            <a:endParaRPr lang="en-US" sz="20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028424" y="599999"/>
            <a:ext cx="5952973" cy="33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 eaLnBrk="1" hangingPunct="1"/>
            <a:r>
              <a:rPr lang="en-US" sz="1200" b="1" dirty="0" smtClean="0">
                <a:solidFill>
                  <a:schemeClr val="tx2"/>
                </a:solidFill>
                <a:latin typeface="Arial" charset="0"/>
              </a:rPr>
              <a:t>Total surface precipitation and Total liquid water content between 700-1500 m</a:t>
            </a:r>
            <a:endParaRPr lang="en-US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tangle 2"/>
          <p:cNvSpPr>
            <a:spLocks/>
          </p:cNvSpPr>
          <p:nvPr/>
        </p:nvSpPr>
        <p:spPr bwMode="auto">
          <a:xfrm>
            <a:off x="2984436" y="6398524"/>
            <a:ext cx="5952973" cy="4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 eaLnBrk="1" hangingPunct="1"/>
            <a:r>
              <a:rPr lang="en-US" sz="1200" b="1" dirty="0" smtClean="0">
                <a:solidFill>
                  <a:schemeClr val="tx2"/>
                </a:solidFill>
                <a:latin typeface="Arial" charset="0"/>
              </a:rPr>
              <a:t>Averaged surface wind (vectors) with vertical motions (contours) and Total liquid water content along cross-section at 18.25 N Lat.</a:t>
            </a:r>
          </a:p>
        </p:txBody>
      </p:sp>
      <p:pic>
        <p:nvPicPr>
          <p:cNvPr id="20" name="Picture 19" descr="RD-Gri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6655" r="18394" b="4810"/>
          <a:stretch/>
        </p:blipFill>
        <p:spPr>
          <a:xfrm>
            <a:off x="124661" y="2015522"/>
            <a:ext cx="2859774" cy="3204347"/>
          </a:xfrm>
          <a:prstGeom prst="rect">
            <a:avLst/>
          </a:prstGeom>
        </p:spPr>
      </p:pic>
      <p:sp>
        <p:nvSpPr>
          <p:cNvPr id="21" name="Rectangle 2"/>
          <p:cNvSpPr>
            <a:spLocks/>
          </p:cNvSpPr>
          <p:nvPr/>
        </p:nvSpPr>
        <p:spPr bwMode="auto">
          <a:xfrm>
            <a:off x="0" y="5219869"/>
            <a:ext cx="2984435" cy="4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/>
            <a:r>
              <a:rPr lang="en-US" sz="1200" b="1" dirty="0" smtClean="0">
                <a:solidFill>
                  <a:schemeClr val="tx2"/>
                </a:solidFill>
                <a:latin typeface="Arial" charset="0"/>
              </a:rPr>
              <a:t>Modeling grids showing horizontal resolution of each.</a:t>
            </a:r>
          </a:p>
        </p:txBody>
      </p:sp>
      <p:pic>
        <p:nvPicPr>
          <p:cNvPr id="22" name="Picture 21" descr="Pcp_Diff_95-10_Dis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7681" r="5679" b="4664"/>
          <a:stretch/>
        </p:blipFill>
        <p:spPr>
          <a:xfrm>
            <a:off x="2984435" y="1011958"/>
            <a:ext cx="3026664" cy="2615184"/>
          </a:xfrm>
          <a:prstGeom prst="rect">
            <a:avLst/>
          </a:prstGeom>
        </p:spPr>
      </p:pic>
      <p:pic>
        <p:nvPicPr>
          <p:cNvPr id="23" name="Picture 22" descr="H2O_Diff_95-10_Dist.jp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t="7681" r="3942" b="5076"/>
          <a:stretch/>
        </p:blipFill>
        <p:spPr>
          <a:xfrm>
            <a:off x="6047268" y="1002512"/>
            <a:ext cx="3096732" cy="2615184"/>
          </a:xfrm>
          <a:prstGeom prst="rect">
            <a:avLst/>
          </a:prstGeom>
        </p:spPr>
      </p:pic>
      <p:pic>
        <p:nvPicPr>
          <p:cNvPr id="24" name="Picture 23" descr="H2O_Diff_95-10_Ve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5624" r="5680"/>
          <a:stretch/>
        </p:blipFill>
        <p:spPr>
          <a:xfrm>
            <a:off x="6086483" y="3627142"/>
            <a:ext cx="2414016" cy="2779776"/>
          </a:xfrm>
          <a:prstGeom prst="rect">
            <a:avLst/>
          </a:prstGeom>
        </p:spPr>
      </p:pic>
      <p:pic>
        <p:nvPicPr>
          <p:cNvPr id="25" name="Picture 24" descr="Wind_Diff_95-10_Dis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7681" r="5679"/>
          <a:stretch/>
        </p:blipFill>
        <p:spPr>
          <a:xfrm>
            <a:off x="2947859" y="3617696"/>
            <a:ext cx="3063240" cy="2825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066800"/>
            <a:ext cx="306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April 2010 (Growth)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and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1995 (Shrinking Period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13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Upcoming exercises to complete the integrated atmospheric and hydric modeling</a:t>
            </a:r>
            <a:endParaRPr lang="en-US" sz="32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921968"/>
              </p:ext>
            </p:extLst>
          </p:nvPr>
        </p:nvGraphicFramePr>
        <p:xfrm>
          <a:off x="152400" y="11430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14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660066"/>
                </a:solidFill>
              </a:rPr>
              <a:t>Future Tasks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457200" y="1231392"/>
            <a:ext cx="8229600" cy="539800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u="sng" dirty="0" smtClean="0">
                <a:solidFill>
                  <a:schemeClr val="tx2"/>
                </a:solidFill>
              </a:rPr>
              <a:t>Measurements to test the hypothesis and aid modeling efforts: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Contribution of horizontal and potential </a:t>
            </a:r>
            <a:r>
              <a:rPr lang="en-US" sz="2000" dirty="0">
                <a:solidFill>
                  <a:schemeClr val="tx2"/>
                </a:solidFill>
              </a:rPr>
              <a:t>water </a:t>
            </a:r>
            <a:r>
              <a:rPr lang="en-US" sz="2000" dirty="0" smtClean="0">
                <a:solidFill>
                  <a:schemeClr val="tx2"/>
                </a:solidFill>
              </a:rPr>
              <a:t>production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Bathymetry for both lakes: </a:t>
            </a:r>
            <a:r>
              <a:rPr lang="en-US" sz="2000" dirty="0" err="1" smtClean="0">
                <a:solidFill>
                  <a:schemeClr val="tx2"/>
                </a:solidFill>
              </a:rPr>
              <a:t>Enriquillo</a:t>
            </a:r>
            <a:r>
              <a:rPr lang="en-US" sz="2000" dirty="0" smtClean="0">
                <a:solidFill>
                  <a:schemeClr val="tx2"/>
                </a:solidFill>
              </a:rPr>
              <a:t> completed; </a:t>
            </a:r>
            <a:r>
              <a:rPr lang="en-US" sz="2000" dirty="0" err="1" smtClean="0">
                <a:solidFill>
                  <a:schemeClr val="tx2"/>
                </a:solidFill>
              </a:rPr>
              <a:t>Azuei</a:t>
            </a:r>
            <a:r>
              <a:rPr lang="en-US" sz="2000" dirty="0" smtClean="0">
                <a:solidFill>
                  <a:schemeClr val="tx2"/>
                </a:solidFill>
              </a:rPr>
              <a:t> Planned 06/2013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Estimate underground in/out flow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Water salinity and temperature </a:t>
            </a:r>
          </a:p>
          <a:p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tudy the possible influence of increased extreme events frequency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Further analyze the correlation with increasing SSTs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Study the geological dynamics of the region to better understand and quantify groundwater flow, underground aquifers, seepage from lake beds. Working on new proposal collaborating with geologist from INTEC.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0" y="76200"/>
            <a:ext cx="91439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/>
            <a:r>
              <a:rPr lang="en-US" sz="4400" b="1" dirty="0" smtClean="0">
                <a:solidFill>
                  <a:srgbClr val="660066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52400" y="1295400"/>
            <a:ext cx="899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t"/>
          <a:lstStyle/>
          <a:p>
            <a:pPr marL="457200" indent="-457200" defTabSz="3046413" eaLnBrk="1" hangingPunct="1">
              <a:buFontTx/>
              <a:buChar char="-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Yolanda León,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Cándido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Quintana (INTEC)</a:t>
            </a:r>
          </a:p>
          <a:p>
            <a:pPr marL="457200" indent="-457200" defTabSz="3046413" eaLnBrk="1" hangingPunct="1">
              <a:buFontTx/>
              <a:buChar char="-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Domingo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Brito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Julio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Román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Aury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Nova (MINMARENA)</a:t>
            </a:r>
          </a:p>
          <a:p>
            <a:pPr marL="457200" indent="-457200" defTabSz="3046413" eaLnBrk="1" hangingPunct="1">
              <a:buFontTx/>
              <a:buChar char="-"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Fred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Moshary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Michael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Piasecki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Equisha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Glenn, Adam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Atia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Ksenia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Shikhmacheva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Hagai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Rifkind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Joseph </a:t>
            </a:r>
            <a:r>
              <a:rPr lang="en-US" sz="2800" b="1" dirty="0" err="1" smtClean="0">
                <a:solidFill>
                  <a:schemeClr val="tx2"/>
                </a:solidFill>
                <a:latin typeface="Arial" charset="0"/>
              </a:rPr>
              <a:t>Cleto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(CCNY)</a:t>
            </a:r>
          </a:p>
          <a:p>
            <a:pPr defTabSz="3046413" eaLnBrk="1" hangingPunct="1"/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defTabSz="3046413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This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study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is supported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and monitored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by 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NOAA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under CREST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Grant # NA11SEC4810004,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by 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NSF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, and by the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National Fund for Innovation and Scientific and Technological Development of the Dominican Republic (</a:t>
            </a:r>
            <a:r>
              <a:rPr lang="en-US" sz="2800" b="1" dirty="0">
                <a:solidFill>
                  <a:srgbClr val="660066"/>
                </a:solidFill>
                <a:latin typeface="Arial" charset="0"/>
              </a:rPr>
              <a:t>FONDOCYT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).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2</a:t>
            </a:fld>
            <a:endParaRPr lang="en-US">
              <a:solidFill>
                <a:srgbClr val="04617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cimLagosEyS_2003-09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1542" r="6828" b="4548"/>
          <a:stretch/>
        </p:blipFill>
        <p:spPr>
          <a:xfrm>
            <a:off x="0" y="1"/>
            <a:ext cx="4445368" cy="685800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495800" y="0"/>
            <a:ext cx="4678576" cy="2606040"/>
            <a:chOff x="3985204" y="0"/>
            <a:chExt cx="5185280" cy="2842780"/>
          </a:xfrm>
        </p:grpSpPr>
        <p:pic>
          <p:nvPicPr>
            <p:cNvPr id="9" name="Picture 281" descr="Hispaniola_lr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204" y="0"/>
              <a:ext cx="5185280" cy="284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282"/>
            <p:cNvSpPr>
              <a:spLocks noChangeArrowheads="1"/>
            </p:cNvSpPr>
            <p:nvPr/>
          </p:nvSpPr>
          <p:spPr bwMode="auto">
            <a:xfrm>
              <a:off x="5918048" y="1526324"/>
              <a:ext cx="639536" cy="3604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3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15" name="Picture 14" descr="Lake Surface area changes [2]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3291" r="3002" b="1869"/>
          <a:stretch/>
        </p:blipFill>
        <p:spPr>
          <a:xfrm>
            <a:off x="4495801" y="2563398"/>
            <a:ext cx="4648200" cy="4294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61384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Enriquillo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sz="1600" b="1" dirty="0" err="1" smtClean="0">
                <a:solidFill>
                  <a:schemeClr val="tx2"/>
                </a:solidFill>
                <a:latin typeface="+mj-lt"/>
              </a:rPr>
              <a:t>Saumatre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 Surface Area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974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4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3" name="Picture 2" descr="Lakes_Surface_A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135" y="1208544"/>
            <a:ext cx="4038600" cy="3422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2004: 165 km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smallest rec.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2006: 276 km 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same as in 1984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2011: 331 km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17% larger than in 1984 and 2X larger than in 2003-04.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Water level increase: ~11 m from 2003-04 to 2013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Salinity - 2013: 14ppm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	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- 2003: 100 ppm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6522" y="1208544"/>
            <a:ext cx="3940278" cy="2425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Shows a general increasing trend from 1984 to 2010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1984: 116 km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2011: 134 km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15.8%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increased in past 25 years, 17% since 2003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Salinity – Planned for 2013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solidFill>
                  <a:srgbClr val="660066"/>
                </a:solidFill>
              </a:rPr>
              <a:t>Summary of Lake Surface Area Changes 1984-2012</a:t>
            </a:r>
            <a:endParaRPr lang="en-US" sz="3500" b="1" dirty="0">
              <a:solidFill>
                <a:srgbClr val="660066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6321" y="751344"/>
            <a:ext cx="8229600" cy="457200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err="1" smtClean="0"/>
              <a:t>Enriquillo</a:t>
            </a:r>
            <a:r>
              <a:rPr lang="en-US" sz="3500" b="1" dirty="0" smtClean="0"/>
              <a:t> </a:t>
            </a:r>
            <a:r>
              <a:rPr lang="en-US" sz="3500" b="1" dirty="0"/>
              <a:t> </a:t>
            </a:r>
            <a:r>
              <a:rPr lang="en-US" sz="3500" b="1" dirty="0" smtClean="0"/>
              <a:t>                             </a:t>
            </a:r>
            <a:r>
              <a:rPr lang="en-US" sz="3500" b="1" dirty="0" err="1" smtClean="0"/>
              <a:t>Saumatre</a:t>
            </a:r>
            <a:endParaRPr lang="en-US" sz="3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724400"/>
            <a:ext cx="904591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4823" tIns="47412" rIns="94823" bIns="47412"/>
          <a:lstStyle/>
          <a:p>
            <a:pPr defTabSz="94773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SOCIAL IMPACT</a:t>
            </a:r>
          </a:p>
          <a:p>
            <a:pPr marL="342900" indent="-342900" defTabSz="947738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Flooding and damages of 16 communities in numerous provinces in two countries</a:t>
            </a:r>
          </a:p>
          <a:p>
            <a:pPr marL="342900" indent="-342900" defTabSz="947738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10,000 affected farmers</a:t>
            </a:r>
          </a:p>
          <a:p>
            <a:pPr marL="342900" indent="-342900" defTabSz="947738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Continuous lake growth enhances natural, social, and economic stresses in the region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5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 eaLnBrk="1" hangingPunct="1"/>
            <a:r>
              <a:rPr lang="en-US" sz="2400" b="1" dirty="0">
                <a:solidFill>
                  <a:srgbClr val="660066"/>
                </a:solidFill>
                <a:latin typeface="Arial" charset="0"/>
              </a:rPr>
              <a:t>Why is the Surface Area of the Lakes Changing Dramatically</a:t>
            </a:r>
            <a:r>
              <a:rPr lang="en-US" sz="2400" b="1" dirty="0" smtClean="0">
                <a:solidFill>
                  <a:srgbClr val="660066"/>
                </a:solidFill>
                <a:latin typeface="Arial" charset="0"/>
              </a:rPr>
              <a:t>?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0" y="5331990"/>
            <a:ext cx="9144000" cy="14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94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Arial" charset="0"/>
              </a:rPr>
              <a:t>Increased </a:t>
            </a:r>
            <a:r>
              <a:rPr lang="en-US" sz="1700" dirty="0">
                <a:solidFill>
                  <a:schemeClr val="tx2"/>
                </a:solidFill>
                <a:latin typeface="Arial" charset="0"/>
              </a:rPr>
              <a:t>moisture in the lake area due to increased SSTs surrounding the lake </a:t>
            </a:r>
            <a:r>
              <a:rPr lang="en-US" sz="1700" dirty="0" smtClean="0">
                <a:solidFill>
                  <a:schemeClr val="tx2"/>
                </a:solidFill>
                <a:latin typeface="Arial" charset="0"/>
              </a:rPr>
              <a:t>basin</a:t>
            </a:r>
            <a:endParaRPr lang="es-PR" sz="1700" dirty="0">
              <a:solidFill>
                <a:schemeClr val="tx2"/>
              </a:solidFill>
              <a:latin typeface="Arial" charset="0"/>
            </a:endParaRPr>
          </a:p>
          <a:p>
            <a:pPr marL="2794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700" dirty="0">
                <a:solidFill>
                  <a:schemeClr val="tx2"/>
                </a:solidFill>
                <a:latin typeface="Arial" charset="0"/>
              </a:rPr>
              <a:t>Increasing runoffs due to increased </a:t>
            </a:r>
            <a:r>
              <a:rPr lang="en-US" sz="1700" dirty="0" smtClean="0">
                <a:solidFill>
                  <a:schemeClr val="tx2"/>
                </a:solidFill>
                <a:latin typeface="Arial" charset="0"/>
              </a:rPr>
              <a:t>precipitation and changes </a:t>
            </a:r>
            <a:r>
              <a:rPr lang="en-US" sz="1700" dirty="0">
                <a:solidFill>
                  <a:schemeClr val="tx2"/>
                </a:solidFill>
                <a:latin typeface="Arial" charset="0"/>
              </a:rPr>
              <a:t>in use </a:t>
            </a:r>
            <a:r>
              <a:rPr lang="en-US" sz="1700" dirty="0" smtClean="0">
                <a:solidFill>
                  <a:schemeClr val="tx2"/>
                </a:solidFill>
                <a:latin typeface="Arial" charset="0"/>
              </a:rPr>
              <a:t>of surrounding land</a:t>
            </a:r>
            <a:endParaRPr lang="en-US" sz="1700" dirty="0">
              <a:solidFill>
                <a:schemeClr val="tx2"/>
              </a:solidFill>
              <a:latin typeface="Arial" charset="0"/>
            </a:endParaRPr>
          </a:p>
          <a:p>
            <a:pPr marL="2794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700" dirty="0">
                <a:solidFill>
                  <a:schemeClr val="tx2"/>
                </a:solidFill>
                <a:latin typeface="Arial" charset="0"/>
              </a:rPr>
              <a:t>Increasing fresh water production in the area due to increased </a:t>
            </a:r>
            <a:r>
              <a:rPr lang="en-US" sz="1700" dirty="0" smtClean="0">
                <a:solidFill>
                  <a:schemeClr val="tx2"/>
                </a:solidFill>
                <a:latin typeface="Arial" charset="0"/>
              </a:rPr>
              <a:t>horizontal rain </a:t>
            </a:r>
            <a:r>
              <a:rPr lang="en-US" sz="1700" dirty="0">
                <a:solidFill>
                  <a:schemeClr val="tx2"/>
                </a:solidFill>
                <a:latin typeface="Arial" charset="0"/>
              </a:rPr>
              <a:t>produced mainly by orographic cloud formation in the surrounding cloud </a:t>
            </a:r>
            <a:r>
              <a:rPr lang="en-US" sz="1700" dirty="0" err="1">
                <a:solidFill>
                  <a:schemeClr val="tx2"/>
                </a:solidFill>
                <a:latin typeface="Arial" charset="0"/>
              </a:rPr>
              <a:t>montane</a:t>
            </a:r>
            <a:r>
              <a:rPr lang="en-US" sz="1700" dirty="0">
                <a:solidFill>
                  <a:schemeClr val="tx2"/>
                </a:solidFill>
                <a:latin typeface="Arial" charset="0"/>
              </a:rPr>
              <a:t> forests</a:t>
            </a:r>
          </a:p>
          <a:p>
            <a:pPr marL="639763" lvl="1" indent="-24606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700" b="1" dirty="0" smtClean="0">
                <a:solidFill>
                  <a:srgbClr val="FF3300"/>
                </a:solidFill>
                <a:latin typeface="Arial" charset="0"/>
              </a:rPr>
              <a:t>A combination of these factors could lead to total </a:t>
            </a:r>
            <a:r>
              <a:rPr lang="en-US" sz="1700" b="1" dirty="0">
                <a:solidFill>
                  <a:srgbClr val="FF3300"/>
                </a:solidFill>
                <a:latin typeface="Arial" charset="0"/>
              </a:rPr>
              <a:t>l</a:t>
            </a:r>
            <a:r>
              <a:rPr lang="en-US" sz="1700" b="1" dirty="0" smtClean="0">
                <a:solidFill>
                  <a:srgbClr val="FF3300"/>
                </a:solidFill>
                <a:latin typeface="Arial" charset="0"/>
              </a:rPr>
              <a:t>ake </a:t>
            </a:r>
            <a:r>
              <a:rPr lang="en-US" sz="1700" b="1" dirty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1700" b="1" dirty="0" smtClean="0">
                <a:solidFill>
                  <a:srgbClr val="FF3300"/>
                </a:solidFill>
                <a:latin typeface="Arial" charset="0"/>
              </a:rPr>
              <a:t>urface </a:t>
            </a:r>
            <a:r>
              <a:rPr lang="en-US" sz="1700" b="1" dirty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en-US" sz="1700" b="1" dirty="0" smtClean="0">
                <a:solidFill>
                  <a:srgbClr val="FF3300"/>
                </a:solidFill>
                <a:latin typeface="Arial" charset="0"/>
              </a:rPr>
              <a:t>rea increase </a:t>
            </a:r>
            <a:endParaRPr lang="en-US" sz="1700" b="1" dirty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8669" y="2224541"/>
            <a:ext cx="5543332" cy="3107449"/>
            <a:chOff x="82772" y="2240615"/>
            <a:chExt cx="5881134" cy="3219527"/>
          </a:xfrm>
        </p:grpSpPr>
        <p:pic>
          <p:nvPicPr>
            <p:cNvPr id="10" name="Picture 13" descr="1984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6" r="-1755" b="-1512"/>
            <a:stretch>
              <a:fillRect/>
            </a:stretch>
          </p:blipFill>
          <p:spPr bwMode="auto">
            <a:xfrm>
              <a:off x="82772" y="2240615"/>
              <a:ext cx="5881134" cy="321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297"/>
            <p:cNvSpPr>
              <a:spLocks noChangeArrowheads="1"/>
            </p:cNvSpPr>
            <p:nvPr/>
          </p:nvSpPr>
          <p:spPr bwMode="auto">
            <a:xfrm>
              <a:off x="877844" y="3744063"/>
              <a:ext cx="238118" cy="1019225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98"/>
            <p:cNvSpPr>
              <a:spLocks noChangeArrowheads="1"/>
            </p:cNvSpPr>
            <p:nvPr/>
          </p:nvSpPr>
          <p:spPr bwMode="auto">
            <a:xfrm>
              <a:off x="136269" y="4763288"/>
              <a:ext cx="207107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Increase in orographic water production</a:t>
              </a:r>
            </a:p>
          </p:txBody>
        </p:sp>
        <p:sp>
          <p:nvSpPr>
            <p:cNvPr id="13" name="AutoShape 297"/>
            <p:cNvSpPr>
              <a:spLocks noChangeArrowheads="1"/>
            </p:cNvSpPr>
            <p:nvPr/>
          </p:nvSpPr>
          <p:spPr bwMode="auto">
            <a:xfrm rot="3296317">
              <a:off x="2544808" y="3912519"/>
              <a:ext cx="313914" cy="1282979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98"/>
            <p:cNvSpPr>
              <a:spLocks noChangeArrowheads="1"/>
            </p:cNvSpPr>
            <p:nvPr/>
          </p:nvSpPr>
          <p:spPr bwMode="auto">
            <a:xfrm>
              <a:off x="1423419" y="2240615"/>
              <a:ext cx="23118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Increased precipitation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297"/>
            <p:cNvSpPr>
              <a:spLocks noChangeArrowheads="1"/>
            </p:cNvSpPr>
            <p:nvPr/>
          </p:nvSpPr>
          <p:spPr bwMode="auto">
            <a:xfrm rot="7991748">
              <a:off x="2678654" y="2422770"/>
              <a:ext cx="313914" cy="1446855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97"/>
            <p:cNvSpPr>
              <a:spLocks noChangeArrowheads="1"/>
            </p:cNvSpPr>
            <p:nvPr/>
          </p:nvSpPr>
          <p:spPr bwMode="auto">
            <a:xfrm rot="13710117">
              <a:off x="1511159" y="2386746"/>
              <a:ext cx="313914" cy="1101785"/>
            </a:xfrm>
            <a:prstGeom prst="upArrow">
              <a:avLst>
                <a:gd name="adj1" fmla="val 50000"/>
                <a:gd name="adj2" fmla="val 8125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98"/>
            <p:cNvSpPr>
              <a:spLocks noChangeArrowheads="1"/>
            </p:cNvSpPr>
            <p:nvPr/>
          </p:nvSpPr>
          <p:spPr bwMode="auto">
            <a:xfrm>
              <a:off x="4026455" y="3159286"/>
              <a:ext cx="1524247" cy="596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Reduction in evaporation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937162" y="2879905"/>
              <a:ext cx="0" cy="86415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98"/>
            <p:cNvSpPr>
              <a:spLocks noChangeArrowheads="1"/>
            </p:cNvSpPr>
            <p:nvPr/>
          </p:nvSpPr>
          <p:spPr bwMode="auto">
            <a:xfrm>
              <a:off x="4086710" y="4470900"/>
              <a:ext cx="1539394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Increase in Lake surface area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97"/>
            <p:cNvSpPr>
              <a:spLocks noChangeArrowheads="1"/>
            </p:cNvSpPr>
            <p:nvPr/>
          </p:nvSpPr>
          <p:spPr bwMode="auto">
            <a:xfrm>
              <a:off x="4400013" y="3906100"/>
              <a:ext cx="440128" cy="544824"/>
            </a:xfrm>
            <a:prstGeom prst="upArrow">
              <a:avLst>
                <a:gd name="adj1" fmla="val 50000"/>
                <a:gd name="adj2" fmla="val 59909"/>
              </a:avLst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FEBB-1559-4BD7-92D9-771A4E44B4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558" y="609600"/>
            <a:ext cx="9033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Earthquakes cause aquifers to feed lakes at increased rates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LCLU changes increase surface runoff into lakes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ake water level rise due to increased lake bed sedimentation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Regional and local hydro-climatic changes</a:t>
            </a:r>
            <a:endParaRPr lang="en-US" sz="2400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0" y="0"/>
            <a:ext cx="914399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defTabSz="3046413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Local Observations:</a:t>
            </a:r>
          </a:p>
          <a:p>
            <a:pPr algn="ctr" defTabSz="3046413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Hydrological and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limate Surface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tations Location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7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4" name="Picture 3" descr="Enriquillo_stations_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8292" y="269109"/>
            <a:ext cx="5640569" cy="73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6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5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 eaLnBrk="1" hangingPunct="1"/>
            <a:r>
              <a:rPr lang="en-US" sz="2000" b="1" dirty="0">
                <a:solidFill>
                  <a:srgbClr val="660066"/>
                </a:solidFill>
                <a:latin typeface="Arial" charset="0"/>
              </a:rPr>
              <a:t>Why is the Surface Area of the Lakes Changing Dramatically</a:t>
            </a:r>
            <a:r>
              <a:rPr lang="en-US" sz="2000" b="1" dirty="0" smtClean="0">
                <a:solidFill>
                  <a:srgbClr val="660066"/>
                </a:solidFill>
                <a:latin typeface="Arial" charset="0"/>
              </a:rPr>
              <a:t>?</a:t>
            </a:r>
          </a:p>
          <a:p>
            <a:pPr algn="ctr" defTabSz="3046413" eaLnBrk="1" hangingPunct="1"/>
            <a:r>
              <a:rPr lang="en-US" sz="2000" b="1" dirty="0" smtClean="0">
                <a:solidFill>
                  <a:srgbClr val="660066"/>
                </a:solidFill>
                <a:latin typeface="Arial" charset="0"/>
              </a:rPr>
              <a:t>A </a:t>
            </a:r>
            <a:r>
              <a:rPr lang="en-US" sz="2000" b="1" dirty="0">
                <a:solidFill>
                  <a:srgbClr val="660066"/>
                </a:solidFill>
                <a:latin typeface="Arial" charset="0"/>
              </a:rPr>
              <a:t>Hydro-Meteorology Hypothesis</a:t>
            </a:r>
            <a:endParaRPr lang="en-US" sz="20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4343400" y="762000"/>
            <a:ext cx="480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/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Local Climate Data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from COOP Station (</a:t>
            </a:r>
            <a:r>
              <a:rPr lang="en-US" sz="2000" b="1" dirty="0" err="1" smtClean="0">
                <a:solidFill>
                  <a:schemeClr val="tx2"/>
                </a:solidFill>
                <a:latin typeface="Arial" charset="0"/>
              </a:rPr>
              <a:t>Barahona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);</a:t>
            </a:r>
          </a:p>
          <a:p>
            <a:pPr algn="ctr" defTabSz="3046413"/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SST of Surrounding Water</a:t>
            </a:r>
          </a:p>
          <a:p>
            <a:pPr algn="ctr" defTabSz="3046413"/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Pedernales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Peninsula)</a:t>
            </a:r>
          </a:p>
        </p:txBody>
      </p:sp>
      <p:pic>
        <p:nvPicPr>
          <p:cNvPr id="6" name="Picture 5" descr="Barahona_temp_dew_sst_pc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2008" r="5687" b="2083"/>
          <a:stretch/>
        </p:blipFill>
        <p:spPr>
          <a:xfrm>
            <a:off x="0" y="609600"/>
            <a:ext cx="4267200" cy="6248400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4419600" y="2286000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defTabSz="3046413"/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Cloud Cover Frequency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2000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-2010</a:t>
            </a:r>
            <a:endParaRPr lang="en-US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8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"/>
          <a:stretch/>
        </p:blipFill>
        <p:spPr bwMode="auto">
          <a:xfrm>
            <a:off x="4272573" y="2819400"/>
            <a:ext cx="4864371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8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0" y="152400"/>
            <a:ext cx="91439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defTabSz="3046413"/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Instrumentation of the </a:t>
            </a:r>
            <a:r>
              <a:rPr lang="en-US" sz="2800" b="1" dirty="0" err="1" smtClean="0">
                <a:solidFill>
                  <a:srgbClr val="660066"/>
                </a:solidFill>
                <a:latin typeface="Arial" charset="0"/>
              </a:rPr>
              <a:t>Neyba</a:t>
            </a:r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 Sierra by CCNY/INTEC:</a:t>
            </a:r>
          </a:p>
          <a:p>
            <a:pPr algn="ctr" defTabSz="3046413"/>
            <a:r>
              <a:rPr lang="en-US" sz="2800" b="1" dirty="0" smtClean="0">
                <a:solidFill>
                  <a:srgbClr val="660066"/>
                </a:solidFill>
                <a:latin typeface="Arial" charset="0"/>
              </a:rPr>
              <a:t>Averaged Temperature and Humidity Profiles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D188FEBB-1559-4BD7-92D9-771A4E44B43B}" type="slidenum">
              <a:rPr lang="en-US" smtClean="0">
                <a:solidFill>
                  <a:srgbClr val="04617B"/>
                </a:solidFill>
              </a:rPr>
              <a:pPr/>
              <a:t>9</a:t>
            </a:fld>
            <a:endParaRPr lang="en-US">
              <a:solidFill>
                <a:srgbClr val="04617B"/>
              </a:solidFill>
            </a:endParaRPr>
          </a:p>
        </p:txBody>
      </p:sp>
      <p:pic>
        <p:nvPicPr>
          <p:cNvPr id="2" name="Picture 1" descr="neyba_prof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347"/>
            <a:ext cx="9144000" cy="42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13177</TotalTime>
  <Words>894</Words>
  <Application>Microsoft Macintosh PowerPoint</Application>
  <PresentationFormat>On-screen Show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On the Changes of the Hydrological Balance of Caribbean Lakes  – Modeling and Observations  </vt:lpstr>
      <vt:lpstr>PowerPoint Presentation</vt:lpstr>
      <vt:lpstr>PowerPoint Presentation</vt:lpstr>
      <vt:lpstr>PowerPoint Presentation</vt:lpstr>
      <vt:lpstr>Summary of Lake Surface Area Changes 1984-2012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exercises to complete the integrated atmospheric and hydric modeling</vt:lpstr>
      <vt:lpstr>Future Tasks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Lago Enriquillo in the Dominican Republic  - ESE Senior Design Project</dc:title>
  <dc:creator>ALVIN MOLINA</dc:creator>
  <cp:lastModifiedBy>Daniel Comarazamy</cp:lastModifiedBy>
  <cp:revision>254</cp:revision>
  <dcterms:created xsi:type="dcterms:W3CDTF">2010-06-10T22:28:07Z</dcterms:created>
  <dcterms:modified xsi:type="dcterms:W3CDTF">2013-06-04T22:57:20Z</dcterms:modified>
</cp:coreProperties>
</file>