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360" r:id="rId3"/>
    <p:sldId id="359" r:id="rId4"/>
    <p:sldId id="265" r:id="rId5"/>
    <p:sldId id="363" r:id="rId6"/>
    <p:sldId id="337" r:id="rId7"/>
    <p:sldId id="311" r:id="rId8"/>
    <p:sldId id="315" r:id="rId9"/>
    <p:sldId id="318" r:id="rId10"/>
    <p:sldId id="320" r:id="rId11"/>
    <p:sldId id="346" r:id="rId12"/>
    <p:sldId id="309" r:id="rId13"/>
    <p:sldId id="281" r:id="rId14"/>
    <p:sldId id="333" r:id="rId15"/>
    <p:sldId id="335" r:id="rId16"/>
    <p:sldId id="283" r:id="rId17"/>
    <p:sldId id="268" r:id="rId18"/>
    <p:sldId id="279" r:id="rId19"/>
    <p:sldId id="284" r:id="rId20"/>
    <p:sldId id="361" r:id="rId21"/>
    <p:sldId id="285" r:id="rId22"/>
    <p:sldId id="362" r:id="rId23"/>
    <p:sldId id="367" r:id="rId24"/>
    <p:sldId id="365" r:id="rId25"/>
    <p:sldId id="36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094F5-8ACE-4EF7-919B-C845825AFC72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E606-C8B8-4BA7-B76D-84645345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E606-C8B8-4BA7-B76D-84645345A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8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502141-8263-4429-99CD-CEB3F762EB16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F1E6ACE-D71A-415D-8DB1-30780A0F0F93}" type="slidenum">
              <a:rPr lang="en-US" sz="1200">
                <a:cs typeface="Arial" charset="0"/>
              </a:rPr>
              <a:pPr algn="r" eaLnBrk="1" hangingPunct="1"/>
              <a:t>10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A05D6-8716-40B8-A8F6-088E85222E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3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6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5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0057-DE45-4DDF-91C1-5381F531701D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50C2-FCFB-42A8-8F3B-EF1AD3A12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1" y="609600"/>
            <a:ext cx="8318284" cy="1470025"/>
          </a:xfrm>
        </p:spPr>
        <p:txBody>
          <a:bodyPr>
            <a:noAutofit/>
          </a:bodyPr>
          <a:lstStyle/>
          <a:p>
            <a:r>
              <a:rPr lang="en-US" sz="3200" dirty="0"/>
              <a:t>Hurtling </a:t>
            </a:r>
            <a:r>
              <a:rPr lang="en-US" sz="3200" dirty="0" smtClean="0"/>
              <a:t>Over Regional Observations </a:t>
            </a:r>
            <a:r>
              <a:rPr lang="en-US" sz="3200" dirty="0"/>
              <a:t>of </a:t>
            </a:r>
            <a:r>
              <a:rPr lang="en-US" sz="3200" dirty="0" smtClean="0"/>
              <a:t>Extreme Weather Events while Forming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Partnerships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2514600"/>
            <a:ext cx="7315200" cy="1752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dirty="0" smtClean="0">
                <a:solidFill>
                  <a:schemeClr val="tx1"/>
                </a:solidFill>
              </a:rPr>
              <a:t>Dr. Mark </a:t>
            </a:r>
            <a:r>
              <a:rPr lang="en-US" sz="12800" dirty="0" err="1" smtClean="0">
                <a:solidFill>
                  <a:schemeClr val="tx1"/>
                </a:solidFill>
              </a:rPr>
              <a:t>Arend</a:t>
            </a:r>
            <a:endParaRPr lang="en-US" sz="1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2800" dirty="0" smtClean="0">
                <a:solidFill>
                  <a:schemeClr val="tx1"/>
                </a:solidFill>
              </a:rPr>
              <a:t>City College of New York</a:t>
            </a:r>
          </a:p>
          <a:p>
            <a:pPr marL="0" indent="0" algn="ctr">
              <a:buNone/>
            </a:pPr>
            <a:r>
              <a:rPr lang="en-US" sz="12800" dirty="0" smtClean="0">
                <a:solidFill>
                  <a:schemeClr val="tx1"/>
                </a:solidFill>
              </a:rPr>
              <a:t>NOAA CREST – Optical Remote Sensing Lab</a:t>
            </a:r>
            <a:r>
              <a:rPr lang="en-US" sz="12800" dirty="0"/>
              <a:t/>
            </a:r>
            <a:br>
              <a:rPr lang="en-US" sz="12800" dirty="0"/>
            </a:b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Picture 1" descr="CCRUN horizontal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702" y="5791200"/>
            <a:ext cx="1450038" cy="76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362200" y="4191000"/>
            <a:ext cx="4255042" cy="1371600"/>
            <a:chOff x="8709" y="7882689"/>
            <a:chExt cx="3048000" cy="80210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" y="7882689"/>
              <a:ext cx="3048000" cy="8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4584" y="8406250"/>
              <a:ext cx="2201975" cy="233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Optical </a:t>
              </a:r>
              <a:r>
                <a:rPr lang="en-US" sz="2000" dirty="0"/>
                <a:t>Remote Sensing Lab</a:t>
              </a: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60" y="1219200"/>
            <a:ext cx="1235403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2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16222" r="30667" b="31818"/>
          <a:stretch>
            <a:fillRect/>
          </a:stretch>
        </p:blipFill>
        <p:spPr bwMode="auto">
          <a:xfrm>
            <a:off x="76200" y="4953000"/>
            <a:ext cx="171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 t="16222" r="30667" b="31245"/>
          <a:stretch>
            <a:fillRect/>
          </a:stretch>
        </p:blipFill>
        <p:spPr bwMode="auto">
          <a:xfrm>
            <a:off x="1862138" y="4953000"/>
            <a:ext cx="17192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17111" r="30667" b="31570"/>
          <a:stretch>
            <a:fillRect/>
          </a:stretch>
        </p:blipFill>
        <p:spPr bwMode="auto">
          <a:xfrm>
            <a:off x="3657600" y="4953000"/>
            <a:ext cx="1752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u="sng" dirty="0" smtClean="0"/>
              <a:t>June.8 EST</a:t>
            </a:r>
            <a:br>
              <a:rPr lang="en-US" sz="2400" b="1" u="sng" dirty="0" smtClean="0"/>
            </a:br>
            <a:r>
              <a:rPr lang="en-US" sz="2400" b="1" u="sng" dirty="0" smtClean="0"/>
              <a:t>10 meter air temperatures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533400" y="74295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cs typeface="Arial" charset="0"/>
              </a:rPr>
              <a:t>11:00</a:t>
            </a: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2286000" y="7429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cs typeface="Arial" charset="0"/>
              </a:rPr>
              <a:t>14:00</a:t>
            </a:r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4114800" y="74295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cs typeface="Arial" charset="0"/>
              </a:rPr>
              <a:t>17:00</a:t>
            </a:r>
          </a:p>
        </p:txBody>
      </p: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5943600" y="74295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cs typeface="Arial" charset="0"/>
              </a:rPr>
              <a:t>20:00</a:t>
            </a:r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0" y="4953000"/>
            <a:ext cx="99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 dirty="0" smtClean="0">
                <a:cs typeface="Arial" charset="0"/>
              </a:rPr>
              <a:t>12 km NAM</a:t>
            </a:r>
            <a:endParaRPr lang="en-US" sz="2000" b="1" u="sng" dirty="0">
              <a:cs typeface="Arial" charset="0"/>
            </a:endParaRPr>
          </a:p>
        </p:txBody>
      </p:sp>
      <p:pic>
        <p:nvPicPr>
          <p:cNvPr id="6163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16888" r="30667" b="31860"/>
          <a:stretch>
            <a:fillRect/>
          </a:stretch>
        </p:blipFill>
        <p:spPr bwMode="auto">
          <a:xfrm>
            <a:off x="5486400" y="4953000"/>
            <a:ext cx="1752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4" descr="C:\Documents and Settings\Tal\My Documents\Coamps\NAM\aa_June2011\nyc_0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4" t="16667" r="30208" b="31378"/>
          <a:stretch>
            <a:fillRect/>
          </a:stretch>
        </p:blipFill>
        <p:spPr bwMode="auto">
          <a:xfrm>
            <a:off x="7315200" y="4953000"/>
            <a:ext cx="1752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16000" r="30666" b="30730"/>
          <a:stretch>
            <a:fillRect/>
          </a:stretch>
        </p:blipFill>
        <p:spPr bwMode="auto">
          <a:xfrm>
            <a:off x="76200" y="1066800"/>
            <a:ext cx="1752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 descr="C:\Documents and Settings\Tal\My Documents\Coamps\tal\nyc09\nyc09\plots_june2011\air temp\nyc_030_[2011 6 8 14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0" t="16667" r="30208" b="32143"/>
          <a:stretch>
            <a:fillRect/>
          </a:stretch>
        </p:blipFill>
        <p:spPr bwMode="auto">
          <a:xfrm>
            <a:off x="1905000" y="1066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 descr="C:\Documents and Settings\Tal\My Documents\Coamps\tal\nyc09\nyc09\plots_june2011\air temp\nyc_033_[2011 6 8 17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0" t="18056" r="30208" b="30754"/>
          <a:stretch>
            <a:fillRect/>
          </a:stretch>
        </p:blipFill>
        <p:spPr bwMode="auto">
          <a:xfrm>
            <a:off x="3733800" y="1066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C:\Documents and Settings\Tal\My Documents\Coamps\tal\nyc09\nyc09\plots_june2011\air temp\nyc_036_[2011 6 8 20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6667" r="31250" b="31944"/>
          <a:stretch>
            <a:fillRect/>
          </a:stretch>
        </p:blipFill>
        <p:spPr bwMode="auto">
          <a:xfrm>
            <a:off x="5562600" y="1066800"/>
            <a:ext cx="1676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C:\Documents and Settings\Tal\My Documents\Coamps\tal\nyc09\nyc09\plots_june2011\air temp\nyc_039_[2011 6 8 23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6667" r="30208" b="31944"/>
          <a:stretch>
            <a:fillRect/>
          </a:stretch>
        </p:blipFill>
        <p:spPr bwMode="auto">
          <a:xfrm>
            <a:off x="7315200" y="1066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6223" r="21333" b="10222"/>
          <a:stretch>
            <a:fillRect/>
          </a:stretch>
        </p:blipFill>
        <p:spPr bwMode="auto">
          <a:xfrm>
            <a:off x="76200" y="3048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5556" r="22000" b="10001"/>
          <a:stretch>
            <a:fillRect/>
          </a:stretch>
        </p:blipFill>
        <p:spPr bwMode="auto">
          <a:xfrm>
            <a:off x="1865313" y="3048000"/>
            <a:ext cx="17160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6223" r="21548" b="10222"/>
          <a:stretch>
            <a:fillRect/>
          </a:stretch>
        </p:blipFill>
        <p:spPr bwMode="auto">
          <a:xfrm>
            <a:off x="3657600" y="3048000"/>
            <a:ext cx="17526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5556" r="21333" b="10001"/>
          <a:stretch>
            <a:fillRect/>
          </a:stretch>
        </p:blipFill>
        <p:spPr bwMode="auto">
          <a:xfrm>
            <a:off x="5486400" y="3048000"/>
            <a:ext cx="1752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6445" r="21333" b="10001"/>
          <a:stretch>
            <a:fillRect/>
          </a:stretch>
        </p:blipFill>
        <p:spPr bwMode="auto">
          <a:xfrm>
            <a:off x="7315200" y="30480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14"/>
          <p:cNvSpPr txBox="1">
            <a:spLocks noChangeArrowheads="1"/>
          </p:cNvSpPr>
          <p:nvPr/>
        </p:nvSpPr>
        <p:spPr bwMode="auto">
          <a:xfrm>
            <a:off x="7696200" y="7620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cs typeface="Arial" charset="0"/>
              </a:rPr>
              <a:t>23:00</a:t>
            </a:r>
          </a:p>
        </p:txBody>
      </p:sp>
      <p:sp>
        <p:nvSpPr>
          <p:cNvPr id="15384" name="TextBox 15"/>
          <p:cNvSpPr txBox="1">
            <a:spLocks noChangeArrowheads="1"/>
          </p:cNvSpPr>
          <p:nvPr/>
        </p:nvSpPr>
        <p:spPr bwMode="auto">
          <a:xfrm>
            <a:off x="0" y="1047750"/>
            <a:ext cx="167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 dirty="0" smtClean="0">
                <a:cs typeface="Arial" charset="0"/>
              </a:rPr>
              <a:t>1 km COAMPS</a:t>
            </a:r>
            <a:endParaRPr lang="en-US" sz="2000" b="1" u="sng" dirty="0">
              <a:cs typeface="Arial" charset="0"/>
            </a:endParaRPr>
          </a:p>
        </p:txBody>
      </p:sp>
      <p:sp>
        <p:nvSpPr>
          <p:cNvPr id="15385" name="TextBox 15"/>
          <p:cNvSpPr txBox="1">
            <a:spLocks noChangeArrowheads="1"/>
          </p:cNvSpPr>
          <p:nvPr/>
        </p:nvSpPr>
        <p:spPr bwMode="auto">
          <a:xfrm>
            <a:off x="0" y="295275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cs typeface="Arial" charset="0"/>
              </a:rPr>
              <a:t>Obs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0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240462" cy="3567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0292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Surface </a:t>
            </a:r>
            <a:r>
              <a:rPr lang="en-US" dirty="0"/>
              <a:t>temperature distribution (left) and differences between modeling and observation (right) at 1500 LST July 6</a:t>
            </a:r>
            <a:r>
              <a:rPr lang="en-US" baseline="30000" dirty="0"/>
              <a:t>th</a:t>
            </a:r>
            <a:r>
              <a:rPr lang="en-US" dirty="0"/>
              <a:t> during the heat wave event that took place July 5</a:t>
            </a:r>
            <a:r>
              <a:rPr lang="en-US" baseline="30000" dirty="0"/>
              <a:t>th</a:t>
            </a:r>
            <a:r>
              <a:rPr lang="en-US" dirty="0"/>
              <a:t>-7</a:t>
            </a:r>
            <a:r>
              <a:rPr lang="en-US" baseline="30000" dirty="0"/>
              <a:t>th</a:t>
            </a:r>
            <a:r>
              <a:rPr lang="en-US" dirty="0"/>
              <a:t>, 2010 in NYC Metro Area.  The small errors between model and observations in mid and downtown areas represent a significant improvement over existing modeling capabilities.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828" y="412434"/>
            <a:ext cx="804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CCNY 0.33 km grid spacing </a:t>
            </a:r>
            <a:r>
              <a:rPr lang="en-US" dirty="0" err="1" smtClean="0"/>
              <a:t>uWRF</a:t>
            </a:r>
            <a:r>
              <a:rPr lang="en-US" dirty="0" smtClean="0"/>
              <a:t> compared against </a:t>
            </a:r>
            <a:r>
              <a:rPr lang="en-US" dirty="0" err="1" smtClean="0"/>
              <a:t>kriged</a:t>
            </a:r>
            <a:r>
              <a:rPr lang="en-US" dirty="0" smtClean="0"/>
              <a:t> </a:t>
            </a:r>
            <a:r>
              <a:rPr lang="en-US" dirty="0" err="1" smtClean="0"/>
              <a:t>NYCMetNet</a:t>
            </a:r>
            <a:r>
              <a:rPr lang="en-US" dirty="0" smtClean="0"/>
              <a:t>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2133600" cy="4952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512470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3890184" cy="509567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854715" y="1130486"/>
            <a:ext cx="4267201" cy="255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953000"/>
            <a:ext cx="8610600" cy="1817914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CCNY/</a:t>
            </a:r>
            <a:r>
              <a:rPr lang="en-US" sz="2000" b="1" dirty="0" err="1" smtClean="0">
                <a:solidFill>
                  <a:schemeClr val="tx1"/>
                </a:solidFill>
              </a:rPr>
              <a:t>uWRF</a:t>
            </a:r>
            <a:r>
              <a:rPr lang="en-US" sz="2000" b="1" dirty="0" smtClean="0">
                <a:solidFill>
                  <a:schemeClr val="tx1"/>
                </a:solidFill>
              </a:rPr>
              <a:t> Hurricane Sandy  path, wind speed (MPH) and 6-hr accumulated precipitation (mm).  24 </a:t>
            </a:r>
            <a:r>
              <a:rPr lang="en-US" sz="2000" b="1" dirty="0" err="1" smtClean="0">
                <a:solidFill>
                  <a:schemeClr val="tx1"/>
                </a:solidFill>
              </a:rPr>
              <a:t>hr</a:t>
            </a:r>
            <a:r>
              <a:rPr lang="en-US" sz="2000" b="1" dirty="0" smtClean="0">
                <a:solidFill>
                  <a:schemeClr val="tx1"/>
                </a:solidFill>
              </a:rPr>
              <a:t> spin-off, 72 </a:t>
            </a:r>
            <a:r>
              <a:rPr lang="en-US" sz="2000" b="1" dirty="0" err="1" smtClean="0">
                <a:solidFill>
                  <a:schemeClr val="tx1"/>
                </a:solidFill>
              </a:rPr>
              <a:t>hrs</a:t>
            </a:r>
            <a:r>
              <a:rPr lang="en-US" sz="2000" b="1" dirty="0" smtClean="0">
                <a:solidFill>
                  <a:schemeClr val="tx1"/>
                </a:solidFill>
              </a:rPr>
              <a:t> forecasting.   NAM input, 10hrs of simulation. Improved surface drag/turbulence due to better representation of land and associated dynamics.    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\Pictures\2012-11-06 metlife after sandy\metlife after sandy 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01" y="918316"/>
            <a:ext cx="7336100" cy="55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7541" y="4663438"/>
            <a:ext cx="8401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SODAR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0810" y="4294106"/>
            <a:ext cx="446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Sonic Anemometer 250 m above ground level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860764" y="3344090"/>
            <a:ext cx="910046" cy="9500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1987592" y="3819098"/>
            <a:ext cx="624978" cy="8443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5647" y="293301"/>
            <a:ext cx="7756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NYCMetNet</a:t>
            </a:r>
            <a:r>
              <a:rPr lang="en-US" sz="2000" dirty="0" smtClean="0"/>
              <a:t> instruments on top of Midtown Manhattan 58 story Building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25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ssets.nydailynews.com/polopoly_fs/1.1194789.1351551107%21/img/httpImage/image.jpg_gen/derivatives/landscape_200/crane2-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2664823"/>
            <a:ext cx="3015343" cy="232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&#10; A crane dangles from the top of a skyscraper near 57th St and Seventh Avenue in Manhattan. &#10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7" y="1867989"/>
            <a:ext cx="3525876" cy="4770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79269" y="518777"/>
            <a:ext cx="7289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Dangling Crane</a:t>
            </a:r>
          </a:p>
          <a:p>
            <a:pPr algn="ctr"/>
            <a:r>
              <a:rPr lang="en-US" sz="2400" dirty="0" smtClean="0"/>
              <a:t>Top of a skyscraper at 157 W. 57th St. in Manhattan.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6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\Pictures\2012-11-06 metlife after sandy\metlife after sandy 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40" y="1319350"/>
            <a:ext cx="6842904" cy="51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35280"/>
            <a:ext cx="789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View of Crane 13 blocks North of </a:t>
            </a:r>
            <a:r>
              <a:rPr lang="en-US" sz="2400" dirty="0" err="1" smtClean="0"/>
              <a:t>Metlife</a:t>
            </a:r>
            <a:r>
              <a:rPr lang="en-US" sz="2400" dirty="0" smtClean="0"/>
              <a:t> building (246 m high)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9096" y="6477391"/>
            <a:ext cx="496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Crane collapses at this time (2:30 PM October 29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3034" y="597485"/>
            <a:ext cx="5504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One minute averaged rooftop wind speed</a:t>
            </a:r>
          </a:p>
          <a:p>
            <a:pPr algn="ctr"/>
            <a:r>
              <a:rPr lang="en-US" sz="2400" b="1" dirty="0" smtClean="0"/>
              <a:t>250 m above ground level</a:t>
            </a:r>
            <a:endParaRPr lang="en-US" sz="24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43982"/>
            <a:ext cx="9007288" cy="455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56264" y="6172201"/>
            <a:ext cx="0" cy="38099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19837"/>
            <a:ext cx="8011043" cy="500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989" y="303851"/>
            <a:ext cx="8134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NYCMetNet</a:t>
            </a:r>
            <a:r>
              <a:rPr lang="en-US" sz="3200" dirty="0" smtClean="0"/>
              <a:t> Screen Shot 12:10 AM October 28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51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950182"/>
            <a:ext cx="7848600" cy="5069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28600"/>
            <a:ext cx="7899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NYCMetNet</a:t>
            </a:r>
            <a:r>
              <a:rPr lang="en-US" sz="3200" dirty="0" smtClean="0"/>
              <a:t> Screen Shot 6:32 PM October 29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88304" y="6208743"/>
            <a:ext cx="578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power goes out shortly after taking this last screen shot</a:t>
            </a:r>
          </a:p>
        </p:txBody>
      </p:sp>
    </p:spTree>
    <p:extLst>
      <p:ext uri="{BB962C8B-B14F-4D97-AF65-F5344CB8AC3E}">
        <p14:creationId xmlns:p14="http://schemas.microsoft.com/office/powerpoint/2010/main" val="41224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9727" y="1235841"/>
            <a:ext cx="56071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Speed: 125 mi/</a:t>
            </a:r>
            <a:r>
              <a:rPr lang="en-US" sz="2400" dirty="0" err="1" smtClean="0"/>
              <a:t>hr</a:t>
            </a:r>
            <a:endParaRPr lang="en-US" sz="2400" dirty="0" smtClean="0"/>
          </a:p>
          <a:p>
            <a:r>
              <a:rPr lang="en-US" sz="2400" dirty="0" smtClean="0"/>
              <a:t>Time and date: 3:30 PM Oct 29</a:t>
            </a:r>
          </a:p>
          <a:p>
            <a:r>
              <a:rPr lang="en-US" sz="2400" dirty="0" smtClean="0"/>
              <a:t>Height: 1.65 km above ground level</a:t>
            </a:r>
          </a:p>
          <a:p>
            <a:r>
              <a:rPr lang="en-US" sz="2400" dirty="0" smtClean="0"/>
              <a:t>Instrument: Radar Wind Profiler</a:t>
            </a:r>
          </a:p>
          <a:p>
            <a:r>
              <a:rPr lang="en-US" sz="2400" dirty="0" smtClean="0"/>
              <a:t>Location: Liberty Science Center, Jersey 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3001" y="175882"/>
            <a:ext cx="6593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Peak record sustained wind (1/2 </a:t>
            </a:r>
            <a:r>
              <a:rPr lang="en-US" sz="2800" dirty="0" err="1" smtClean="0"/>
              <a:t>hr</a:t>
            </a:r>
            <a:r>
              <a:rPr lang="en-US" sz="2800" dirty="0" smtClean="0"/>
              <a:t> average)</a:t>
            </a:r>
          </a:p>
          <a:p>
            <a:pPr algn="ctr"/>
            <a:r>
              <a:rPr lang="en-US" sz="2800" dirty="0" smtClean="0"/>
              <a:t>using ground based remote sensing </a:t>
            </a:r>
            <a:endParaRPr lang="en-US" sz="2800" dirty="0"/>
          </a:p>
        </p:txBody>
      </p:sp>
      <p:pic>
        <p:nvPicPr>
          <p:cNvPr id="8194" name="Picture 2" descr="C:\Users\Mark\Pictures\2012-11-06 wind profiler installations\wind profiler installations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11" y="3349645"/>
            <a:ext cx="4380514" cy="32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6507" y="4427675"/>
            <a:ext cx="17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Statue of Liberty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427694" y="4612341"/>
            <a:ext cx="418813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1282641" cy="21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0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“Hurtling </a:t>
            </a:r>
            <a:r>
              <a:rPr lang="en-US" dirty="0"/>
              <a:t>Over Regional Observations of Extreme Weather Events while Forming</a:t>
            </a:r>
            <a:br>
              <a:rPr lang="en-US" dirty="0"/>
            </a:br>
            <a:r>
              <a:rPr lang="en-US" dirty="0" smtClean="0"/>
              <a:t>Partnerships”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3942" y="2362200"/>
            <a:ext cx="711547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meaning  of this title and how it fits the theme of</a:t>
            </a:r>
          </a:p>
          <a:p>
            <a:r>
              <a:rPr lang="en-US" b="1" u="sng" dirty="0" smtClean="0"/>
              <a:t>the symposium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Chasing storms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g</a:t>
            </a:r>
            <a:r>
              <a:rPr lang="en-US" dirty="0" smtClean="0"/>
              <a:t>round </a:t>
            </a:r>
            <a:r>
              <a:rPr lang="en-US" dirty="0"/>
              <a:t>b</a:t>
            </a:r>
            <a:r>
              <a:rPr lang="en-US" dirty="0" smtClean="0"/>
              <a:t>ased vertical profilers/surface station</a:t>
            </a:r>
          </a:p>
          <a:p>
            <a:r>
              <a:rPr lang="en-US" dirty="0" smtClean="0"/>
              <a:t>Ingest and staying  alive while doing it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equipment doesn’t fall off tall buildings and could provide</a:t>
            </a:r>
          </a:p>
          <a:p>
            <a:r>
              <a:rPr lang="en-US" dirty="0"/>
              <a:t>i</a:t>
            </a:r>
            <a:r>
              <a:rPr lang="en-US" dirty="0" smtClean="0"/>
              <a:t>nformation about equipment that threatens to fall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information can be </a:t>
            </a:r>
            <a:r>
              <a:rPr lang="en-US" dirty="0"/>
              <a:t>shared </a:t>
            </a:r>
            <a:r>
              <a:rPr lang="en-US" dirty="0" smtClean="0"/>
              <a:t>with </a:t>
            </a:r>
            <a:r>
              <a:rPr lang="en-US" dirty="0"/>
              <a:t>p</a:t>
            </a:r>
            <a:r>
              <a:rPr lang="en-US" dirty="0" smtClean="0"/>
              <a:t>artners in</a:t>
            </a:r>
          </a:p>
          <a:p>
            <a:r>
              <a:rPr lang="en-US" dirty="0" smtClean="0"/>
              <a:t>a timely (real time) manner via a web portal and also be used for</a:t>
            </a:r>
          </a:p>
          <a:p>
            <a:r>
              <a:rPr lang="en-US" dirty="0" smtClean="0"/>
              <a:t>reanalysis/</a:t>
            </a:r>
            <a:r>
              <a:rPr lang="en-US" smtClean="0"/>
              <a:t>hindecasting</a:t>
            </a:r>
            <a:r>
              <a:rPr lang="en-US" dirty="0" smtClean="0"/>
              <a:t> </a:t>
            </a:r>
            <a:r>
              <a:rPr lang="en-US" dirty="0" smtClean="0"/>
              <a:t>/validation </a:t>
            </a:r>
            <a:r>
              <a:rPr lang="en-US" dirty="0"/>
              <a:t>of NWP </a:t>
            </a:r>
            <a:r>
              <a:rPr lang="en-US" dirty="0" smtClean="0"/>
              <a:t>models and other instruments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39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5900"/>
          <a:stretch/>
        </p:blipFill>
        <p:spPr bwMode="auto">
          <a:xfrm>
            <a:off x="1981200" y="914400"/>
            <a:ext cx="55435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\AppData\Local\Temp\RP_LSC__102920122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27166"/>
            <a:ext cx="77851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67395" y="5810675"/>
            <a:ext cx="6172200" cy="361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3550" y="613742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9:00 PM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4229" y="613742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6:00 PM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34631" y="5781615"/>
            <a:ext cx="0" cy="362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44092" y="5793801"/>
            <a:ext cx="0" cy="362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25589" y="6134975"/>
            <a:ext cx="18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of day (EDT)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788479" y="2816157"/>
            <a:ext cx="558595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Height above ground level (thousands of feet)         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4016" y="432053"/>
            <a:ext cx="586256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Hurricane Sandy Wind Barbs Measured by </a:t>
            </a:r>
            <a:r>
              <a:rPr lang="en-US" sz="2000" dirty="0" err="1" smtClean="0"/>
              <a:t>NYCMetNet</a:t>
            </a:r>
            <a:endParaRPr lang="en-US" sz="2000" dirty="0"/>
          </a:p>
          <a:p>
            <a:pPr algn="ctr"/>
            <a:r>
              <a:rPr lang="en-US" sz="2000" dirty="0" smtClean="0"/>
              <a:t>Radar Wind Profiler, Jersey City, NJ (Oct. 29, 2012)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2076" y="127658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64776" y="1276588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57665" y="53440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1869" y="4652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35531" y="4038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29168" y="3441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6345" y="27966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14212" y="2191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20665" y="15617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467600" y="6147470"/>
            <a:ext cx="15512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Max Speed</a:t>
            </a:r>
            <a:r>
              <a:rPr lang="en-US" sz="1000" dirty="0"/>
              <a:t>: 125 mi/</a:t>
            </a:r>
            <a:r>
              <a:rPr lang="en-US" sz="1000" dirty="0" err="1"/>
              <a:t>hr</a:t>
            </a:r>
            <a:endParaRPr lang="en-US" sz="1000" dirty="0"/>
          </a:p>
          <a:p>
            <a:r>
              <a:rPr lang="en-US" sz="1000" dirty="0" smtClean="0"/>
              <a:t>3:30 </a:t>
            </a:r>
            <a:r>
              <a:rPr lang="en-US" sz="1000" dirty="0"/>
              <a:t>PM Oct 29</a:t>
            </a:r>
          </a:p>
          <a:p>
            <a:r>
              <a:rPr lang="en-US" sz="1000" dirty="0"/>
              <a:t>Height: 1.65 km </a:t>
            </a:r>
            <a:r>
              <a:rPr lang="en-US" sz="1000" dirty="0" smtClean="0"/>
              <a:t>AGL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78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P_LSC__0828201109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1065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76200"/>
            <a:ext cx="5505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Vertical Wind Profiler Observation of Hurricane Irene</a:t>
            </a:r>
          </a:p>
          <a:p>
            <a:pPr eaLnBrk="1" hangingPunct="1"/>
            <a:r>
              <a:rPr lang="en-US" sz="1400" dirty="0"/>
              <a:t>sustained horizontal winds (averaged over ½ hour period) were</a:t>
            </a:r>
          </a:p>
          <a:p>
            <a:pPr eaLnBrk="1" hangingPunct="1"/>
            <a:r>
              <a:rPr lang="en-US" sz="1400" dirty="0"/>
              <a:t>71.7 knots (82.5 miles per hour) at 1,800 meters above the surface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0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dar CCNY ST553 Direct Detection Pictures Side by side BW 01 JPG 600dp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945641"/>
            <a:ext cx="3584257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1223" y="4648674"/>
            <a:ext cx="1378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Detection, control,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storage </a:t>
            </a:r>
            <a:r>
              <a:rPr lang="en-US" dirty="0"/>
              <a:t>equipment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4648674"/>
            <a:ext cx="1327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elescope</a:t>
            </a:r>
            <a:r>
              <a:rPr lang="en-US" dirty="0"/>
              <a:t>, laser, optics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53531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228600"/>
            <a:ext cx="795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Comparison of two </a:t>
            </a:r>
            <a:r>
              <a:rPr lang="en-US" sz="2800" b="1" dirty="0" err="1" smtClean="0"/>
              <a:t>lidar</a:t>
            </a:r>
            <a:r>
              <a:rPr lang="en-US" sz="2800" b="1" dirty="0" smtClean="0"/>
              <a:t> systems developed at CCNY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610600" y="4876800"/>
            <a:ext cx="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00232" y="5627166"/>
            <a:ext cx="1173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Scanning mirror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9995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199"/>
            <a:ext cx="858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Comparing Two Wind </a:t>
            </a:r>
            <a:r>
              <a:rPr lang="en-US" sz="2800" b="1" dirty="0" err="1" smtClean="0"/>
              <a:t>Lidar</a:t>
            </a:r>
            <a:r>
              <a:rPr lang="en-US" sz="2800" b="1" dirty="0" smtClean="0"/>
              <a:t> Signal Processing Techniques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2524" y="1600200"/>
            <a:ext cx="62897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Technique 1:  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Acquire a time series of the return signal for each pulse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Separate return signal in to intervals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Perform a FFT on each interval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Take square modulus of FFT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Accumulate result from many pulses to improve SNR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12524" y="4114800"/>
            <a:ext cx="71974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Technique 2:  (use the </a:t>
            </a:r>
            <a:r>
              <a:rPr lang="en-US" sz="2000" dirty="0" err="1" smtClean="0"/>
              <a:t>Wierner-Khinchin</a:t>
            </a:r>
            <a:r>
              <a:rPr lang="en-US" sz="2000" dirty="0" smtClean="0"/>
              <a:t> theorem)</a:t>
            </a:r>
          </a:p>
          <a:p>
            <a:r>
              <a:rPr lang="en-US" sz="2000" b="1" dirty="0"/>
              <a:t>The Fourier transform of </a:t>
            </a:r>
            <a:r>
              <a:rPr lang="en-US" sz="2000" b="1" dirty="0" smtClean="0"/>
              <a:t>the autocorrelation </a:t>
            </a:r>
            <a:r>
              <a:rPr lang="en-US" sz="2000" b="1" dirty="0"/>
              <a:t>is equal to </a:t>
            </a:r>
            <a:br>
              <a:rPr lang="en-US" sz="2000" b="1" dirty="0"/>
            </a:br>
            <a:r>
              <a:rPr lang="en-US" sz="2000" b="1" dirty="0"/>
              <a:t>the power </a:t>
            </a:r>
            <a:r>
              <a:rPr lang="en-US" sz="2000" b="1" dirty="0" smtClean="0"/>
              <a:t>spectrum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Acquire a time series of the return signal for each pulse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Manage data flow by demodulating, filtering and </a:t>
            </a:r>
            <a:r>
              <a:rPr lang="en-US" sz="2000" dirty="0" err="1" smtClean="0"/>
              <a:t>downsampling</a:t>
            </a:r>
            <a:endParaRPr lang="en-US" sz="2000" dirty="0" smtClean="0"/>
          </a:p>
          <a:p>
            <a:pPr marL="342900" indent="-342900">
              <a:buAutoNum type="alphaLcPeriod"/>
            </a:pPr>
            <a:r>
              <a:rPr lang="en-US" sz="2000" dirty="0" smtClean="0"/>
              <a:t>Produce an M-lag autocorrelation matrix</a:t>
            </a:r>
          </a:p>
          <a:p>
            <a:pPr marL="342900" indent="-342900">
              <a:buAutoNum type="alphaLcPeriod"/>
            </a:pPr>
            <a:r>
              <a:rPr lang="en-US" sz="2000" dirty="0" smtClean="0"/>
              <a:t>Accumulate matrix from many pulses to improve SNR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7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85800"/>
            <a:ext cx="6784975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145255"/>
            <a:ext cx="8136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Comparing </a:t>
            </a:r>
            <a:r>
              <a:rPr lang="en-US" sz="1600" b="1" dirty="0" err="1" smtClean="0"/>
              <a:t>Lidar</a:t>
            </a:r>
            <a:r>
              <a:rPr lang="en-US" sz="1600" b="1" dirty="0" smtClean="0"/>
              <a:t> vertical profiles (Direct/Coherent) and Comparing Signal Processing (AC/FFT)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75154" y="2514600"/>
            <a:ext cx="3004862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Consistent </a:t>
            </a:r>
            <a:r>
              <a:rPr lang="en-US" sz="1400" dirty="0"/>
              <a:t>b</a:t>
            </a:r>
            <a:r>
              <a:rPr lang="en-US" sz="1400" dirty="0" smtClean="0"/>
              <a:t>oundary Layer growth</a:t>
            </a:r>
          </a:p>
          <a:p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Aerosol concentrations track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AM turbulent activity agreement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Advanced post processing possible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Potential application to combine</a:t>
            </a:r>
          </a:p>
          <a:p>
            <a:r>
              <a:rPr lang="en-US" sz="1400" dirty="0" smtClean="0"/>
              <a:t>       vertical velocity profile with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radiometer water vapor profiles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to calculate covariance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profile and obtain latent heat</a:t>
            </a:r>
          </a:p>
          <a:p>
            <a:r>
              <a:rPr lang="en-US" sz="1400" dirty="0" smtClean="0"/>
              <a:t>       flux vertical profile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100" dirty="0" smtClean="0"/>
              <a:t>(extension of eddy covariance technique)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91526" y="2141073"/>
            <a:ext cx="11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Key Points</a:t>
            </a:r>
            <a:endParaRPr lang="en-US" u="sng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0" b="62979"/>
          <a:stretch/>
        </p:blipFill>
        <p:spPr bwMode="auto">
          <a:xfrm>
            <a:off x="7899662" y="6057951"/>
            <a:ext cx="743791" cy="69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4478" y="193303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Conclusion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537" y="1225689"/>
            <a:ext cx="81562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/>
              <a:t>Case </a:t>
            </a:r>
            <a:r>
              <a:rPr lang="en-US" b="1" dirty="0"/>
              <a:t>studies </a:t>
            </a:r>
            <a:r>
              <a:rPr lang="en-US" b="1" dirty="0" smtClean="0"/>
              <a:t>of observed heat waves and hurricanes have been presented</a:t>
            </a:r>
          </a:p>
          <a:p>
            <a:pPr>
              <a:lnSpc>
                <a:spcPct val="200000"/>
              </a:lnSpc>
            </a:pPr>
            <a:endParaRPr lang="en-US" b="1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/>
              <a:t>Current capacity of a research grade Urban Observatory composed of multiple</a:t>
            </a:r>
          </a:p>
          <a:p>
            <a:pPr>
              <a:lnSpc>
                <a:spcPct val="200000"/>
              </a:lnSpc>
            </a:pPr>
            <a:r>
              <a:rPr lang="en-US" b="1" dirty="0"/>
              <a:t>Instruments is highlighted </a:t>
            </a:r>
            <a:r>
              <a:rPr lang="en-US" b="1" dirty="0" smtClean="0"/>
              <a:t> and examples of instrument inter-comparisons are given</a:t>
            </a:r>
          </a:p>
          <a:p>
            <a:pPr>
              <a:lnSpc>
                <a:spcPct val="200000"/>
              </a:lnSpc>
            </a:pPr>
            <a:endParaRPr lang="en-US" b="1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/>
              <a:t>Partnerships are being developed to extend the Observatory to integrate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b</a:t>
            </a:r>
            <a:r>
              <a:rPr lang="en-US" b="1" dirty="0" smtClean="0"/>
              <a:t>oth  monitoring and modeling of the regional (NY/NJ) atmospheric boundary layer</a:t>
            </a:r>
          </a:p>
          <a:p>
            <a:pPr>
              <a:lnSpc>
                <a:spcPct val="200000"/>
              </a:lnSpc>
            </a:pPr>
            <a:endParaRPr lang="en-US" b="1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b="1" dirty="0" smtClean="0"/>
              <a:t>Chasing storms is fun but make sure you run the right way at the right time</a:t>
            </a:r>
          </a:p>
        </p:txBody>
      </p:sp>
    </p:spTree>
    <p:extLst>
      <p:ext uri="{BB962C8B-B14F-4D97-AF65-F5344CB8AC3E}">
        <p14:creationId xmlns:p14="http://schemas.microsoft.com/office/powerpoint/2010/main" val="26211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533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/>
              <a:t>CREST Partners</a:t>
            </a:r>
          </a:p>
          <a:p>
            <a:pPr algn="ctr"/>
            <a:r>
              <a:rPr lang="en-US" dirty="0" smtClean="0"/>
              <a:t>Miguel Lopez</a:t>
            </a:r>
          </a:p>
          <a:p>
            <a:pPr algn="ctr"/>
            <a:r>
              <a:rPr lang="en-US" dirty="0" err="1" smtClean="0"/>
              <a:t>Sameh</a:t>
            </a:r>
            <a:r>
              <a:rPr lang="en-US" dirty="0" smtClean="0"/>
              <a:t> </a:t>
            </a:r>
            <a:r>
              <a:rPr lang="en-US" dirty="0" err="1" smtClean="0"/>
              <a:t>Abdelazim</a:t>
            </a:r>
            <a:endParaRPr lang="en-US" dirty="0" smtClean="0"/>
          </a:p>
          <a:p>
            <a:pPr algn="ctr"/>
            <a:r>
              <a:rPr lang="en-US" dirty="0" smtClean="0"/>
              <a:t>Tom </a:t>
            </a:r>
            <a:r>
              <a:rPr lang="en-US" dirty="0" err="1" smtClean="0"/>
              <a:t>Legbandt</a:t>
            </a:r>
            <a:endParaRPr lang="en-US" dirty="0" smtClean="0"/>
          </a:p>
          <a:p>
            <a:pPr algn="ctr"/>
            <a:r>
              <a:rPr lang="en-US" dirty="0" smtClean="0"/>
              <a:t>Fred </a:t>
            </a:r>
            <a:r>
              <a:rPr lang="en-US" dirty="0" err="1" smtClean="0"/>
              <a:t>Moshary</a:t>
            </a:r>
            <a:endParaRPr lang="en-US" dirty="0" smtClean="0"/>
          </a:p>
          <a:p>
            <a:pPr algn="ctr"/>
            <a:r>
              <a:rPr lang="en-US" dirty="0" smtClean="0"/>
              <a:t>Barry Gross</a:t>
            </a:r>
          </a:p>
          <a:p>
            <a:pPr algn="ctr"/>
            <a:r>
              <a:rPr lang="en-US" dirty="0" smtClean="0"/>
              <a:t>Sam Ahmed</a:t>
            </a:r>
          </a:p>
          <a:p>
            <a:pPr algn="ctr"/>
            <a:r>
              <a:rPr lang="en-US" dirty="0" smtClean="0"/>
              <a:t>Jorge Gonzalez</a:t>
            </a:r>
          </a:p>
          <a:p>
            <a:pPr algn="ctr"/>
            <a:r>
              <a:rPr lang="en-US" dirty="0" err="1" smtClean="0"/>
              <a:t>Estatio</a:t>
            </a:r>
            <a:r>
              <a:rPr lang="en-US" dirty="0" smtClean="0"/>
              <a:t> Gutiérrez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CREST/CCRUN Partners</a:t>
            </a:r>
            <a:endParaRPr lang="en-US" u="sng" dirty="0"/>
          </a:p>
          <a:p>
            <a:pPr algn="ctr"/>
            <a:r>
              <a:rPr lang="en-US" dirty="0" smtClean="0"/>
              <a:t>Reza </a:t>
            </a:r>
            <a:r>
              <a:rPr lang="en-US" dirty="0" err="1"/>
              <a:t>Khanbilvardi</a:t>
            </a:r>
            <a:endParaRPr lang="en-US" dirty="0" smtClean="0"/>
          </a:p>
          <a:p>
            <a:pPr algn="ctr"/>
            <a:r>
              <a:rPr lang="en-US" dirty="0" smtClean="0"/>
              <a:t>Maryam </a:t>
            </a:r>
            <a:r>
              <a:rPr lang="en-US" dirty="0" err="1" smtClean="0"/>
              <a:t>Karimi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Brian </a:t>
            </a:r>
            <a:r>
              <a:rPr lang="en-US" dirty="0" err="1"/>
              <a:t>Vant</a:t>
            </a:r>
            <a:r>
              <a:rPr lang="en-US" dirty="0"/>
              <a:t> </a:t>
            </a:r>
            <a:r>
              <a:rPr lang="en-US" dirty="0" smtClean="0"/>
              <a:t>Hull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CCRUN Partners - Columbia University (Health Team)</a:t>
            </a:r>
          </a:p>
          <a:p>
            <a:pPr algn="ctr"/>
            <a:r>
              <a:rPr lang="en-US" dirty="0" smtClean="0"/>
              <a:t>Stevens Institute of Technology (Alan Blumberg, Philip Orton, </a:t>
            </a:r>
            <a:r>
              <a:rPr lang="en-US" dirty="0" err="1" smtClean="0"/>
              <a:t>Talmor</a:t>
            </a:r>
            <a:r>
              <a:rPr lang="en-US" dirty="0" smtClean="0"/>
              <a:t> Meir, Julie Pullen)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8873" y="2286601"/>
            <a:ext cx="15762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NOAA</a:t>
            </a:r>
          </a:p>
          <a:p>
            <a:r>
              <a:rPr lang="en-US" dirty="0" smtClean="0"/>
              <a:t>DHS</a:t>
            </a:r>
          </a:p>
          <a:p>
            <a:r>
              <a:rPr lang="en-US" dirty="0" smtClean="0"/>
              <a:t>EPA</a:t>
            </a:r>
          </a:p>
          <a:p>
            <a:r>
              <a:rPr lang="en-US" dirty="0" smtClean="0"/>
              <a:t>NRL (COAMPS)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1986189"/>
            <a:ext cx="17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Agency Partners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02770" y="5726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CUNY IHPCC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04800"/>
            <a:ext cx="386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Collaborators and forming partnerships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02770" y="6096000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UAOA</a:t>
            </a:r>
          </a:p>
          <a:p>
            <a:r>
              <a:rPr lang="en-US" sz="1000" dirty="0" smtClean="0"/>
              <a:t>Urban Atmosphere Ocean Observatory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537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33500"/>
            <a:ext cx="82486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57774" y="152400"/>
            <a:ext cx="6427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prstClr val="black"/>
                </a:solidFill>
              </a:rPr>
              <a:t>NYCMetNet</a:t>
            </a:r>
            <a:endParaRPr lang="en-US" sz="2000" b="1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Vertical Profilers and Surface Stations</a:t>
            </a:r>
          </a:p>
          <a:p>
            <a:pPr algn="ctr" eaLnBrk="1" hangingPunct="1"/>
            <a:r>
              <a:rPr lang="en-US" sz="1200" b="1" dirty="0" smtClean="0">
                <a:solidFill>
                  <a:prstClr val="black"/>
                </a:solidFill>
              </a:rPr>
              <a:t>None of the CCNY Operated Rooftop Equipment was Compromised by SANDY/IRENE</a:t>
            </a:r>
          </a:p>
          <a:p>
            <a:pPr algn="ctr" eaLnBrk="1" hangingPunct="1"/>
            <a:r>
              <a:rPr lang="en-US" sz="1200" b="1" dirty="0">
                <a:solidFill>
                  <a:prstClr val="black"/>
                </a:solidFill>
              </a:rPr>
              <a:t>Info available on http://nycmetnet.ccny.cuny.edu/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1325" y="1446213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6575" y="3265488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0375" y="4627563"/>
            <a:ext cx="298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27850" y="1512888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204200" y="3179763"/>
            <a:ext cx="311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223125" y="4484688"/>
            <a:ext cx="247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0875" y="6021388"/>
            <a:ext cx="27447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1400">
                <a:solidFill>
                  <a:prstClr val="black"/>
                </a:solidFill>
              </a:rPr>
              <a:t>Hyper spectral radiometer</a:t>
            </a:r>
          </a:p>
          <a:p>
            <a:pPr eaLnBrk="1" hangingPunct="1">
              <a:buFontTx/>
              <a:buAutoNum type="alphaLcParenR"/>
            </a:pPr>
            <a:r>
              <a:rPr lang="en-US" sz="1400">
                <a:solidFill>
                  <a:prstClr val="black"/>
                </a:solidFill>
              </a:rPr>
              <a:t>Sodar to 300 m </a:t>
            </a:r>
          </a:p>
          <a:p>
            <a:pPr eaLnBrk="1" hangingPunct="1">
              <a:buFontTx/>
              <a:buAutoNum type="alphaLcParenR"/>
            </a:pPr>
            <a:r>
              <a:rPr lang="en-US" sz="1400">
                <a:solidFill>
                  <a:prstClr val="black"/>
                </a:solidFill>
              </a:rPr>
              <a:t>Radar Wind Proifiler to 2 km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022975" y="6002338"/>
            <a:ext cx="23907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prstClr val="black"/>
                </a:solidFill>
              </a:rPr>
              <a:t>d) Backscatter aerosol Lidar</a:t>
            </a:r>
          </a:p>
          <a:p>
            <a:pPr eaLnBrk="1" hangingPunct="1"/>
            <a:r>
              <a:rPr lang="en-US" sz="1400">
                <a:solidFill>
                  <a:prstClr val="black"/>
                </a:solidFill>
              </a:rPr>
              <a:t>e) Building top Met Tower</a:t>
            </a:r>
          </a:p>
          <a:p>
            <a:pPr eaLnBrk="1" hangingPunct="1"/>
            <a:r>
              <a:rPr lang="en-US" sz="1400">
                <a:solidFill>
                  <a:prstClr val="black"/>
                </a:solidFill>
              </a:rPr>
              <a:t>f) Sodar to 400 m</a:t>
            </a:r>
          </a:p>
        </p:txBody>
      </p:sp>
      <p:sp>
        <p:nvSpPr>
          <p:cNvPr id="2" name="Oval 1"/>
          <p:cNvSpPr/>
          <p:nvPr/>
        </p:nvSpPr>
        <p:spPr>
          <a:xfrm>
            <a:off x="4114800" y="2667000"/>
            <a:ext cx="762000" cy="6961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5194" y="265113"/>
            <a:ext cx="3612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/>
              <a:t>NYC </a:t>
            </a:r>
            <a:r>
              <a:rPr lang="en-US" b="1" dirty="0" err="1"/>
              <a:t>MetNet</a:t>
            </a:r>
            <a:r>
              <a:rPr lang="en-US" b="1" dirty="0"/>
              <a:t> Web site</a:t>
            </a:r>
          </a:p>
          <a:p>
            <a:pPr algn="ctr" eaLnBrk="1" hangingPunct="1"/>
            <a:r>
              <a:rPr lang="en-US" b="1" dirty="0"/>
              <a:t>http://nycmetnet.ccny.cuny.edu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152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67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5138" y="27954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Focus on extreme event case studies</a:t>
            </a:r>
          </a:p>
          <a:p>
            <a:endParaRPr lang="en-US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US" sz="32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/>
              <a:t>Summer Heat </a:t>
            </a:r>
            <a:r>
              <a:rPr lang="en-US" sz="3200" dirty="0" smtClean="0"/>
              <a:t>Waves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3200" dirty="0"/>
          </a:p>
          <a:p>
            <a:pPr algn="l"/>
            <a:endParaRPr lang="en-US" sz="3200" dirty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/>
              <a:t>Hurricanes Sandy and Irene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3200" dirty="0" smtClean="0"/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</a:t>
            </a:r>
            <a:endParaRPr lang="en-US" sz="3200" dirty="0"/>
          </a:p>
          <a:p>
            <a:pPr marL="571500" indent="-571500" algn="l">
              <a:buFont typeface="Arial" pitchFamily="34" charset="0"/>
              <a:buChar char="•"/>
            </a:pPr>
            <a:endParaRPr lang="en-US" sz="600" dirty="0" smtClean="0"/>
          </a:p>
          <a:p>
            <a:pPr algn="l"/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4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027238"/>
            <a:ext cx="2251075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3943350"/>
            <a:ext cx="123666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4568825"/>
            <a:ext cx="264795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465888" y="5973763"/>
            <a:ext cx="2678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Peak Energy Demands Require</a:t>
            </a:r>
          </a:p>
          <a:p>
            <a:pPr eaLnBrk="1" hangingPunct="1"/>
            <a:r>
              <a:rPr lang="en-US" sz="1400"/>
              <a:t>More Fossil Fuel Burning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374650" y="3736975"/>
            <a:ext cx="203676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Upper Level Ridge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Sinking air masses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High Pressure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No Clouds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Higher temperatures</a:t>
            </a:r>
          </a:p>
          <a:p>
            <a:pPr eaLnBrk="1" hangingPunct="1"/>
            <a:endParaRPr lang="en-US" sz="1600"/>
          </a:p>
          <a:p>
            <a:pPr eaLnBrk="1" hangingPunct="1"/>
            <a:endParaRPr lang="en-US" sz="1600"/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3470275" y="3992563"/>
            <a:ext cx="27447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“Mixed layer” does not mix much</a:t>
            </a:r>
          </a:p>
          <a:p>
            <a:pPr algn="ctr" eaLnBrk="1" hangingPunct="1"/>
            <a:r>
              <a:rPr lang="en-US" sz="1400"/>
              <a:t>(low to ground level)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2222500" y="173038"/>
            <a:ext cx="4679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/>
              <a:t>The Perfect Storm for Bad Air Quality</a:t>
            </a:r>
          </a:p>
          <a:p>
            <a:pPr algn="ctr" eaLnBrk="1" hangingPunct="1"/>
            <a:r>
              <a:rPr lang="en-US" sz="2000" b="1"/>
              <a:t>During Hot Summer Days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14300" y="1312863"/>
            <a:ext cx="273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sng"/>
              <a:t>Meteorological Conditions</a:t>
            </a:r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3209925" y="1085850"/>
            <a:ext cx="0" cy="526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6457950" y="1066800"/>
            <a:ext cx="0" cy="526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52613"/>
            <a:ext cx="24399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3429000" y="1312863"/>
            <a:ext cx="2700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sng"/>
              <a:t>Planetary Boundary Layer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6786563" y="1312863"/>
            <a:ext cx="1878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sng"/>
              <a:t>Societal Reaction</a:t>
            </a:r>
          </a:p>
        </p:txBody>
      </p:sp>
      <p:pic>
        <p:nvPicPr>
          <p:cNvPr id="6159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804988"/>
            <a:ext cx="1509713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0" name="Text Box 23"/>
          <p:cNvSpPr txBox="1">
            <a:spLocks noChangeArrowheads="1"/>
          </p:cNvSpPr>
          <p:nvPr/>
        </p:nvSpPr>
        <p:spPr bwMode="auto">
          <a:xfrm>
            <a:off x="6985000" y="3525838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Indoor Air Cooling</a:t>
            </a:r>
          </a:p>
        </p:txBody>
      </p:sp>
    </p:spTree>
    <p:extLst>
      <p:ext uri="{BB962C8B-B14F-4D97-AF65-F5344CB8AC3E}">
        <p14:creationId xmlns:p14="http://schemas.microsoft.com/office/powerpoint/2010/main" val="18669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19138" y="2386013"/>
          <a:ext cx="769620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Chart" r:id="rId3" imgW="8810752" imgH="3914770" progId="Excel.Chart.8">
                  <p:embed/>
                </p:oleObj>
              </mc:Choice>
              <mc:Fallback>
                <p:oleObj name="Chart" r:id="rId3" imgW="8810752" imgH="39147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386013"/>
                        <a:ext cx="7696200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584325" y="896938"/>
            <a:ext cx="6129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/>
              <a:t>Heat Wave Event June 8, 9 and10 of 2011</a:t>
            </a:r>
          </a:p>
          <a:p>
            <a:pPr algn="ctr" eaLnBrk="1" hangingPunct="1"/>
            <a:r>
              <a:rPr lang="en-US" sz="2400" b="1"/>
              <a:t>Central Park Temperatures (degrees F)</a:t>
            </a:r>
          </a:p>
        </p:txBody>
      </p:sp>
    </p:spTree>
    <p:extLst>
      <p:ext uri="{BB962C8B-B14F-4D97-AF65-F5344CB8AC3E}">
        <p14:creationId xmlns:p14="http://schemas.microsoft.com/office/powerpoint/2010/main" val="28922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7213"/>
            <a:ext cx="6096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30200" y="5730875"/>
            <a:ext cx="82232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/>
              <a:t>Air temperature measurements (from NYCMetNet) at 1:15 AM during a recent heat wave.</a:t>
            </a:r>
          </a:p>
          <a:p>
            <a:r>
              <a:rPr lang="en-US" sz="1600"/>
              <a:t>The 240 weather stations demonstrate how some neighborhoods around</a:t>
            </a:r>
          </a:p>
          <a:p>
            <a:r>
              <a:rPr lang="en-US" sz="1600"/>
              <a:t>New York City were as much as 15 degrees warmer than rural areas.</a:t>
            </a:r>
          </a:p>
        </p:txBody>
      </p:sp>
    </p:spTree>
    <p:extLst>
      <p:ext uri="{BB962C8B-B14F-4D97-AF65-F5344CB8AC3E}">
        <p14:creationId xmlns:p14="http://schemas.microsoft.com/office/powerpoint/2010/main" val="22550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8.5|2.1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theme</Template>
  <TotalTime>3810</TotalTime>
  <Words>947</Words>
  <Application>Microsoft Office PowerPoint</Application>
  <PresentationFormat>On-screen Show (4:3)</PresentationFormat>
  <Paragraphs>199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Chart</vt:lpstr>
      <vt:lpstr>Hurtling Over Regional Observations of Extreme Weather Events while Forming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June.8 EST 10 meter air temperatures</vt:lpstr>
      <vt:lpstr>PowerPoint Presentation</vt:lpstr>
      <vt:lpstr>CCNY/uWRF Hurricane Sandy  path, wind speed (MPH) and 6-hr accumulated precipitation (mm).  24 hr spin-off, 72 hrs forecasting.   NAM input, 10hrs of simulation. Improved surface drag/turbulence due to better representation of land and associated dynamics.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Admin</cp:lastModifiedBy>
  <cp:revision>74</cp:revision>
  <dcterms:created xsi:type="dcterms:W3CDTF">2013-01-24T16:13:39Z</dcterms:created>
  <dcterms:modified xsi:type="dcterms:W3CDTF">2013-06-06T16:32:39Z</dcterms:modified>
</cp:coreProperties>
</file>